
<file path=[Content_Types].xml><?xml version="1.0" encoding="utf-8"?>
<Types xmlns="http://schemas.openxmlformats.org/package/2006/content-types">
  <Default Extension="crdownload" ContentType="image/pn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308" r:id="rId4"/>
    <p:sldId id="309" r:id="rId5"/>
    <p:sldId id="310" r:id="rId6"/>
    <p:sldId id="311" r:id="rId7"/>
    <p:sldId id="319" r:id="rId8"/>
    <p:sldId id="320" r:id="rId9"/>
    <p:sldId id="322" r:id="rId10"/>
    <p:sldId id="327" r:id="rId11"/>
    <p:sldId id="324" r:id="rId12"/>
    <p:sldId id="328" r:id="rId13"/>
    <p:sldId id="329" r:id="rId14"/>
    <p:sldId id="330" r:id="rId15"/>
    <p:sldId id="317" r:id="rId16"/>
    <p:sldId id="277" r:id="rId17"/>
    <p:sldId id="335" r:id="rId18"/>
    <p:sldId id="278" r:id="rId19"/>
    <p:sldId id="336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72" r:id="rId38"/>
    <p:sldId id="268" r:id="rId39"/>
    <p:sldId id="269" r:id="rId40"/>
    <p:sldId id="270" r:id="rId41"/>
    <p:sldId id="271" r:id="rId42"/>
    <p:sldId id="274" r:id="rId43"/>
    <p:sldId id="273" r:id="rId44"/>
    <p:sldId id="275" r:id="rId45"/>
    <p:sldId id="276" r:id="rId46"/>
    <p:sldId id="337" r:id="rId47"/>
    <p:sldId id="338" r:id="rId48"/>
    <p:sldId id="279" r:id="rId49"/>
    <p:sldId id="339" r:id="rId50"/>
    <p:sldId id="281" r:id="rId51"/>
    <p:sldId id="340" r:id="rId52"/>
    <p:sldId id="341" r:id="rId53"/>
    <p:sldId id="342" r:id="rId54"/>
    <p:sldId id="343" r:id="rId55"/>
    <p:sldId id="344" r:id="rId56"/>
    <p:sldId id="345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E78049-DA48-48F0-9337-23F7932B25E6}" v="2" dt="2021-03-03T03:25:21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8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Pinsky" userId="725480a5a374be18" providerId="LiveId" clId="{DCE78049-DA48-48F0-9337-23F7932B25E6}"/>
    <pc:docChg chg="undo custSel addSld modSld">
      <pc:chgData name="Brian Pinsky" userId="725480a5a374be18" providerId="LiveId" clId="{DCE78049-DA48-48F0-9337-23F7932B25E6}" dt="2021-03-03T03:25:28.630" v="36" actId="1076"/>
      <pc:docMkLst>
        <pc:docMk/>
      </pc:docMkLst>
      <pc:sldChg chg="add">
        <pc:chgData name="Brian Pinsky" userId="725480a5a374be18" providerId="LiveId" clId="{DCE78049-DA48-48F0-9337-23F7932B25E6}" dt="2021-03-01T06:29:58.846" v="9"/>
        <pc:sldMkLst>
          <pc:docMk/>
          <pc:sldMk cId="2543205110" sldId="260"/>
        </pc:sldMkLst>
      </pc:sldChg>
      <pc:sldChg chg="add">
        <pc:chgData name="Brian Pinsky" userId="725480a5a374be18" providerId="LiveId" clId="{DCE78049-DA48-48F0-9337-23F7932B25E6}" dt="2021-03-01T06:29:58.846" v="9"/>
        <pc:sldMkLst>
          <pc:docMk/>
          <pc:sldMk cId="2290492203" sldId="261"/>
        </pc:sldMkLst>
      </pc:sldChg>
      <pc:sldChg chg="add">
        <pc:chgData name="Brian Pinsky" userId="725480a5a374be18" providerId="LiveId" clId="{DCE78049-DA48-48F0-9337-23F7932B25E6}" dt="2021-03-01T06:29:58.846" v="9"/>
        <pc:sldMkLst>
          <pc:docMk/>
          <pc:sldMk cId="1171716113" sldId="262"/>
        </pc:sldMkLst>
      </pc:sldChg>
      <pc:sldChg chg="delSp add setBg delDesignElem">
        <pc:chgData name="Brian Pinsky" userId="725480a5a374be18" providerId="LiveId" clId="{DCE78049-DA48-48F0-9337-23F7932B25E6}" dt="2021-03-01T06:29:58.846" v="9"/>
        <pc:sldMkLst>
          <pc:docMk/>
          <pc:sldMk cId="1125285616" sldId="263"/>
        </pc:sldMkLst>
        <pc:spChg chg="del">
          <ac:chgData name="Brian Pinsky" userId="725480a5a374be18" providerId="LiveId" clId="{DCE78049-DA48-48F0-9337-23F7932B25E6}" dt="2021-03-01T06:29:58.846" v="9"/>
          <ac:spMkLst>
            <pc:docMk/>
            <pc:sldMk cId="1125285616" sldId="263"/>
            <ac:spMk id="13" creationId="{9A3764AE-D7B7-4CB5-A0E1-2885E4598A09}"/>
          </ac:spMkLst>
        </pc:spChg>
        <pc:spChg chg="del">
          <ac:chgData name="Brian Pinsky" userId="725480a5a374be18" providerId="LiveId" clId="{DCE78049-DA48-48F0-9337-23F7932B25E6}" dt="2021-03-01T06:29:58.846" v="9"/>
          <ac:spMkLst>
            <pc:docMk/>
            <pc:sldMk cId="1125285616" sldId="263"/>
            <ac:spMk id="15" creationId="{329C095C-3AB6-49D8-9436-3672566FEEDB}"/>
          </ac:spMkLst>
        </pc:spChg>
      </pc:sldChg>
      <pc:sldChg chg="add">
        <pc:chgData name="Brian Pinsky" userId="725480a5a374be18" providerId="LiveId" clId="{DCE78049-DA48-48F0-9337-23F7932B25E6}" dt="2021-03-01T06:29:58.846" v="9"/>
        <pc:sldMkLst>
          <pc:docMk/>
          <pc:sldMk cId="2119265922" sldId="264"/>
        </pc:sldMkLst>
      </pc:sldChg>
      <pc:sldChg chg="add">
        <pc:chgData name="Brian Pinsky" userId="725480a5a374be18" providerId="LiveId" clId="{DCE78049-DA48-48F0-9337-23F7932B25E6}" dt="2021-03-01T06:29:58.846" v="9"/>
        <pc:sldMkLst>
          <pc:docMk/>
          <pc:sldMk cId="3986065863" sldId="265"/>
        </pc:sldMkLst>
      </pc:sldChg>
      <pc:sldChg chg="addSp delSp modSp add mod setBg delDesignElem">
        <pc:chgData name="Brian Pinsky" userId="725480a5a374be18" providerId="LiveId" clId="{DCE78049-DA48-48F0-9337-23F7932B25E6}" dt="2021-03-01T06:31:27.006" v="22" actId="26606"/>
        <pc:sldMkLst>
          <pc:docMk/>
          <pc:sldMk cId="233701867" sldId="266"/>
        </pc:sldMkLst>
        <pc:spChg chg="mod">
          <ac:chgData name="Brian Pinsky" userId="725480a5a374be18" providerId="LiveId" clId="{DCE78049-DA48-48F0-9337-23F7932B25E6}" dt="2021-03-01T06:31:27.006" v="22" actId="26606"/>
          <ac:spMkLst>
            <pc:docMk/>
            <pc:sldMk cId="233701867" sldId="266"/>
            <ac:spMk id="2" creationId="{49670876-9367-4D41-AE90-699CCD921A7F}"/>
          </ac:spMkLst>
        </pc:spChg>
        <pc:spChg chg="mod">
          <ac:chgData name="Brian Pinsky" userId="725480a5a374be18" providerId="LiveId" clId="{DCE78049-DA48-48F0-9337-23F7932B25E6}" dt="2021-03-01T06:31:27.006" v="22" actId="26606"/>
          <ac:spMkLst>
            <pc:docMk/>
            <pc:sldMk cId="233701867" sldId="266"/>
            <ac:spMk id="3" creationId="{780FAC4C-36F1-4C73-A248-0F2E0352D5B9}"/>
          </ac:spMkLst>
        </pc:spChg>
        <pc:spChg chg="add del">
          <ac:chgData name="Brian Pinsky" userId="725480a5a374be18" providerId="LiveId" clId="{DCE78049-DA48-48F0-9337-23F7932B25E6}" dt="2021-03-01T06:31:26.998" v="21" actId="26606"/>
          <ac:spMkLst>
            <pc:docMk/>
            <pc:sldMk cId="233701867" sldId="266"/>
            <ac:spMk id="11" creationId="{1660E788-AFA9-4A1B-9991-6AA74632A15B}"/>
          </ac:spMkLst>
        </pc:spChg>
        <pc:spChg chg="del">
          <ac:chgData name="Brian Pinsky" userId="725480a5a374be18" providerId="LiveId" clId="{DCE78049-DA48-48F0-9337-23F7932B25E6}" dt="2021-03-01T06:29:58.846" v="9"/>
          <ac:spMkLst>
            <pc:docMk/>
            <pc:sldMk cId="233701867" sldId="266"/>
            <ac:spMk id="14" creationId="{D74BE534-1CD7-4346-9845-052AEB31006F}"/>
          </ac:spMkLst>
        </pc:spChg>
        <pc:spChg chg="add del">
          <ac:chgData name="Brian Pinsky" userId="725480a5a374be18" providerId="LiveId" clId="{DCE78049-DA48-48F0-9337-23F7932B25E6}" dt="2021-03-01T06:31:26.998" v="21" actId="26606"/>
          <ac:spMkLst>
            <pc:docMk/>
            <pc:sldMk cId="233701867" sldId="266"/>
            <ac:spMk id="16" creationId="{867D4867-5BA7-4462-B2F6-A23F4A622AA7}"/>
          </ac:spMkLst>
        </pc:spChg>
        <pc:spChg chg="add">
          <ac:chgData name="Brian Pinsky" userId="725480a5a374be18" providerId="LiveId" clId="{DCE78049-DA48-48F0-9337-23F7932B25E6}" dt="2021-03-01T06:31:27.006" v="22" actId="26606"/>
          <ac:spMkLst>
            <pc:docMk/>
            <pc:sldMk cId="233701867" sldId="266"/>
            <ac:spMk id="18" creationId="{98D49316-27CF-4C3D-BE8C-042F06B89148}"/>
          </ac:spMkLst>
        </pc:spChg>
        <pc:picChg chg="mod ord">
          <ac:chgData name="Brian Pinsky" userId="725480a5a374be18" providerId="LiveId" clId="{DCE78049-DA48-48F0-9337-23F7932B25E6}" dt="2021-03-01T06:31:27.006" v="22" actId="26606"/>
          <ac:picMkLst>
            <pc:docMk/>
            <pc:sldMk cId="233701867" sldId="266"/>
            <ac:picMk id="5" creationId="{43D24B48-071D-4C32-B3FA-55F5E8C79271}"/>
          </ac:picMkLst>
        </pc:picChg>
        <pc:picChg chg="mod ord">
          <ac:chgData name="Brian Pinsky" userId="725480a5a374be18" providerId="LiveId" clId="{DCE78049-DA48-48F0-9337-23F7932B25E6}" dt="2021-03-01T06:31:26.998" v="21" actId="26606"/>
          <ac:picMkLst>
            <pc:docMk/>
            <pc:sldMk cId="233701867" sldId="266"/>
            <ac:picMk id="7" creationId="{16DB0367-A886-45EB-B12F-9959FD2E1488}"/>
          </ac:picMkLst>
        </pc:picChg>
        <pc:picChg chg="mod">
          <ac:chgData name="Brian Pinsky" userId="725480a5a374be18" providerId="LiveId" clId="{DCE78049-DA48-48F0-9337-23F7932B25E6}" dt="2021-03-01T06:31:27.006" v="22" actId="26606"/>
          <ac:picMkLst>
            <pc:docMk/>
            <pc:sldMk cId="233701867" sldId="266"/>
            <ac:picMk id="9" creationId="{5C639423-D055-490A-9854-43D6EC124021}"/>
          </ac:picMkLst>
        </pc:picChg>
      </pc:sldChg>
      <pc:sldChg chg="delSp add setBg delDesignElem">
        <pc:chgData name="Brian Pinsky" userId="725480a5a374be18" providerId="LiveId" clId="{DCE78049-DA48-48F0-9337-23F7932B25E6}" dt="2021-03-01T06:29:58.846" v="9"/>
        <pc:sldMkLst>
          <pc:docMk/>
          <pc:sldMk cId="3176605908" sldId="267"/>
        </pc:sldMkLst>
        <pc:spChg chg="del">
          <ac:chgData name="Brian Pinsky" userId="725480a5a374be18" providerId="LiveId" clId="{DCE78049-DA48-48F0-9337-23F7932B25E6}" dt="2021-03-01T06:29:58.846" v="9"/>
          <ac:spMkLst>
            <pc:docMk/>
            <pc:sldMk cId="3176605908" sldId="267"/>
            <ac:spMk id="8" creationId="{9A3764AE-D7B7-4CB5-A0E1-2885E4598A09}"/>
          </ac:spMkLst>
        </pc:spChg>
        <pc:spChg chg="del">
          <ac:chgData name="Brian Pinsky" userId="725480a5a374be18" providerId="LiveId" clId="{DCE78049-DA48-48F0-9337-23F7932B25E6}" dt="2021-03-01T06:29:58.846" v="9"/>
          <ac:spMkLst>
            <pc:docMk/>
            <pc:sldMk cId="3176605908" sldId="267"/>
            <ac:spMk id="10" creationId="{329C095C-3AB6-49D8-9436-3672566FEEDB}"/>
          </ac:spMkLst>
        </pc:spChg>
      </pc:sldChg>
      <pc:sldChg chg="add">
        <pc:chgData name="Brian Pinsky" userId="725480a5a374be18" providerId="LiveId" clId="{DCE78049-DA48-48F0-9337-23F7932B25E6}" dt="2021-03-01T06:29:58.846" v="9"/>
        <pc:sldMkLst>
          <pc:docMk/>
          <pc:sldMk cId="1549548708" sldId="268"/>
        </pc:sldMkLst>
      </pc:sldChg>
      <pc:sldChg chg="delSp add setBg delDesignElem">
        <pc:chgData name="Brian Pinsky" userId="725480a5a374be18" providerId="LiveId" clId="{DCE78049-DA48-48F0-9337-23F7932B25E6}" dt="2021-03-01T06:29:58.846" v="9"/>
        <pc:sldMkLst>
          <pc:docMk/>
          <pc:sldMk cId="3317151795" sldId="269"/>
        </pc:sldMkLst>
        <pc:spChg chg="del">
          <ac:chgData name="Brian Pinsky" userId="725480a5a374be18" providerId="LiveId" clId="{DCE78049-DA48-48F0-9337-23F7932B25E6}" dt="2021-03-01T06:29:58.846" v="9"/>
          <ac:spMkLst>
            <pc:docMk/>
            <pc:sldMk cId="3317151795" sldId="269"/>
            <ac:spMk id="10" creationId="{ED6F0A31-5407-4EFA-9DFA-67E942682962}"/>
          </ac:spMkLst>
        </pc:spChg>
      </pc:sldChg>
      <pc:sldChg chg="delSp add setBg delDesignElem">
        <pc:chgData name="Brian Pinsky" userId="725480a5a374be18" providerId="LiveId" clId="{DCE78049-DA48-48F0-9337-23F7932B25E6}" dt="2021-03-01T06:29:58.846" v="9"/>
        <pc:sldMkLst>
          <pc:docMk/>
          <pc:sldMk cId="3245613677" sldId="270"/>
        </pc:sldMkLst>
        <pc:spChg chg="del">
          <ac:chgData name="Brian Pinsky" userId="725480a5a374be18" providerId="LiveId" clId="{DCE78049-DA48-48F0-9337-23F7932B25E6}" dt="2021-03-01T06:29:58.846" v="9"/>
          <ac:spMkLst>
            <pc:docMk/>
            <pc:sldMk cId="3245613677" sldId="270"/>
            <ac:spMk id="13" creationId="{61D580EF-5A8A-4ABF-9E6D-348F4CB653D6}"/>
          </ac:spMkLst>
        </pc:spChg>
        <pc:spChg chg="del">
          <ac:chgData name="Brian Pinsky" userId="725480a5a374be18" providerId="LiveId" clId="{DCE78049-DA48-48F0-9337-23F7932B25E6}" dt="2021-03-01T06:29:58.846" v="9"/>
          <ac:spMkLst>
            <pc:docMk/>
            <pc:sldMk cId="3245613677" sldId="270"/>
            <ac:spMk id="15" creationId="{C8EB8B70-B26A-4BC2-96FF-B4060E769701}"/>
          </ac:spMkLst>
        </pc:spChg>
      </pc:sldChg>
      <pc:sldChg chg="addSp delSp modSp add mod setBg delDesignElem">
        <pc:chgData name="Brian Pinsky" userId="725480a5a374be18" providerId="LiveId" clId="{DCE78049-DA48-48F0-9337-23F7932B25E6}" dt="2021-03-01T06:31:08.458" v="19" actId="26606"/>
        <pc:sldMkLst>
          <pc:docMk/>
          <pc:sldMk cId="4183256047" sldId="271"/>
        </pc:sldMkLst>
        <pc:spChg chg="mod">
          <ac:chgData name="Brian Pinsky" userId="725480a5a374be18" providerId="LiveId" clId="{DCE78049-DA48-48F0-9337-23F7932B25E6}" dt="2021-03-01T06:31:08.458" v="19" actId="26606"/>
          <ac:spMkLst>
            <pc:docMk/>
            <pc:sldMk cId="4183256047" sldId="271"/>
            <ac:spMk id="2" creationId="{5CFDAAFF-102A-4A76-8D89-CFBEE703D0D1}"/>
          </ac:spMkLst>
        </pc:spChg>
        <pc:spChg chg="del">
          <ac:chgData name="Brian Pinsky" userId="725480a5a374be18" providerId="LiveId" clId="{DCE78049-DA48-48F0-9337-23F7932B25E6}" dt="2021-03-01T06:29:58.846" v="9"/>
          <ac:spMkLst>
            <pc:docMk/>
            <pc:sldMk cId="4183256047" sldId="271"/>
            <ac:spMk id="18" creationId="{9A3764AE-D7B7-4CB5-A0E1-2885E4598A09}"/>
          </ac:spMkLst>
        </pc:spChg>
        <pc:spChg chg="del">
          <ac:chgData name="Brian Pinsky" userId="725480a5a374be18" providerId="LiveId" clId="{DCE78049-DA48-48F0-9337-23F7932B25E6}" dt="2021-03-01T06:29:58.846" v="9"/>
          <ac:spMkLst>
            <pc:docMk/>
            <pc:sldMk cId="4183256047" sldId="271"/>
            <ac:spMk id="19" creationId="{329C095C-3AB6-49D8-9436-3672566FEEDB}"/>
          </ac:spMkLst>
        </pc:spChg>
        <pc:spChg chg="add del">
          <ac:chgData name="Brian Pinsky" userId="725480a5a374be18" providerId="LiveId" clId="{DCE78049-DA48-48F0-9337-23F7932B25E6}" dt="2021-03-01T06:31:08.458" v="19" actId="26606"/>
          <ac:spMkLst>
            <pc:docMk/>
            <pc:sldMk cId="4183256047" sldId="271"/>
            <ac:spMk id="20" creationId="{7E62AAE3-C692-47ED-8BA6-04415AE9C7C3}"/>
          </ac:spMkLst>
        </pc:spChg>
        <pc:spChg chg="add del">
          <ac:chgData name="Brian Pinsky" userId="725480a5a374be18" providerId="LiveId" clId="{DCE78049-DA48-48F0-9337-23F7932B25E6}" dt="2021-03-01T06:31:01.226" v="16" actId="26606"/>
          <ac:spMkLst>
            <pc:docMk/>
            <pc:sldMk cId="4183256047" sldId="271"/>
            <ac:spMk id="25" creationId="{6AD85578-1E4B-4014-9D52-E76894750300}"/>
          </ac:spMkLst>
        </pc:spChg>
        <pc:spChg chg="add del">
          <ac:chgData name="Brian Pinsky" userId="725480a5a374be18" providerId="LiveId" clId="{DCE78049-DA48-48F0-9337-23F7932B25E6}" dt="2021-03-01T06:30:50.480" v="12" actId="26606"/>
          <ac:spMkLst>
            <pc:docMk/>
            <pc:sldMk cId="4183256047" sldId="271"/>
            <ac:spMk id="26" creationId="{93F0ADB5-A0B4-4B01-A8C4-FDC34CE22BD4}"/>
          </ac:spMkLst>
        </pc:spChg>
        <pc:spChg chg="add del">
          <ac:chgData name="Brian Pinsky" userId="725480a5a374be18" providerId="LiveId" clId="{DCE78049-DA48-48F0-9337-23F7932B25E6}" dt="2021-03-01T06:31:01.226" v="16" actId="26606"/>
          <ac:spMkLst>
            <pc:docMk/>
            <pc:sldMk cId="4183256047" sldId="271"/>
            <ac:spMk id="27" creationId="{48550B3F-9390-4CA1-B3C8-91529289DCED}"/>
          </ac:spMkLst>
        </pc:spChg>
        <pc:spChg chg="add del">
          <ac:chgData name="Brian Pinsky" userId="725480a5a374be18" providerId="LiveId" clId="{DCE78049-DA48-48F0-9337-23F7932B25E6}" dt="2021-03-01T06:30:50.480" v="12" actId="26606"/>
          <ac:spMkLst>
            <pc:docMk/>
            <pc:sldMk cId="4183256047" sldId="271"/>
            <ac:spMk id="28" creationId="{AA6D0FDE-0241-4C21-A720-A69475358235}"/>
          </ac:spMkLst>
        </pc:spChg>
        <pc:spChg chg="add del">
          <ac:chgData name="Brian Pinsky" userId="725480a5a374be18" providerId="LiveId" clId="{DCE78049-DA48-48F0-9337-23F7932B25E6}" dt="2021-03-01T06:30:58.766" v="14" actId="26606"/>
          <ac:spMkLst>
            <pc:docMk/>
            <pc:sldMk cId="4183256047" sldId="271"/>
            <ac:spMk id="30" creationId="{4E866FF9-A729-45F0-A163-10E89E871602}"/>
          </ac:spMkLst>
        </pc:spChg>
        <pc:spChg chg="add del">
          <ac:chgData name="Brian Pinsky" userId="725480a5a374be18" providerId="LiveId" clId="{DCE78049-DA48-48F0-9337-23F7932B25E6}" dt="2021-03-01T06:30:58.766" v="14" actId="26606"/>
          <ac:spMkLst>
            <pc:docMk/>
            <pc:sldMk cId="4183256047" sldId="271"/>
            <ac:spMk id="31" creationId="{A804366F-2366-4688-98E7-B101C7BC6146}"/>
          </ac:spMkLst>
        </pc:spChg>
        <pc:spChg chg="add del">
          <ac:chgData name="Brian Pinsky" userId="725480a5a374be18" providerId="LiveId" clId="{DCE78049-DA48-48F0-9337-23F7932B25E6}" dt="2021-03-01T06:31:01.226" v="16" actId="26606"/>
          <ac:spMkLst>
            <pc:docMk/>
            <pc:sldMk cId="4183256047" sldId="271"/>
            <ac:spMk id="34" creationId="{7E62AAE3-C692-47ED-8BA6-04415AE9C7C3}"/>
          </ac:spMkLst>
        </pc:spChg>
        <pc:spChg chg="add del">
          <ac:chgData name="Brian Pinsky" userId="725480a5a374be18" providerId="LiveId" clId="{DCE78049-DA48-48F0-9337-23F7932B25E6}" dt="2021-03-01T06:31:08.434" v="18" actId="26606"/>
          <ac:spMkLst>
            <pc:docMk/>
            <pc:sldMk cId="4183256047" sldId="271"/>
            <ac:spMk id="36" creationId="{4E866FF9-A729-45F0-A163-10E89E871602}"/>
          </ac:spMkLst>
        </pc:spChg>
        <pc:spChg chg="add del">
          <ac:chgData name="Brian Pinsky" userId="725480a5a374be18" providerId="LiveId" clId="{DCE78049-DA48-48F0-9337-23F7932B25E6}" dt="2021-03-01T06:31:08.434" v="18" actId="26606"/>
          <ac:spMkLst>
            <pc:docMk/>
            <pc:sldMk cId="4183256047" sldId="271"/>
            <ac:spMk id="37" creationId="{A804366F-2366-4688-98E7-B101C7BC6146}"/>
          </ac:spMkLst>
        </pc:spChg>
        <pc:spChg chg="add">
          <ac:chgData name="Brian Pinsky" userId="725480a5a374be18" providerId="LiveId" clId="{DCE78049-DA48-48F0-9337-23F7932B25E6}" dt="2021-03-01T06:31:08.458" v="19" actId="26606"/>
          <ac:spMkLst>
            <pc:docMk/>
            <pc:sldMk cId="4183256047" sldId="271"/>
            <ac:spMk id="40" creationId="{93F0ADB5-A0B4-4B01-A8C4-FDC34CE22BD4}"/>
          </ac:spMkLst>
        </pc:spChg>
        <pc:spChg chg="add">
          <ac:chgData name="Brian Pinsky" userId="725480a5a374be18" providerId="LiveId" clId="{DCE78049-DA48-48F0-9337-23F7932B25E6}" dt="2021-03-01T06:31:08.458" v="19" actId="26606"/>
          <ac:spMkLst>
            <pc:docMk/>
            <pc:sldMk cId="4183256047" sldId="271"/>
            <ac:spMk id="41" creationId="{AA6D0FDE-0241-4C21-A720-A69475358235}"/>
          </ac:spMkLst>
        </pc:spChg>
        <pc:graphicFrameChg chg="add del">
          <ac:chgData name="Brian Pinsky" userId="725480a5a374be18" providerId="LiveId" clId="{DCE78049-DA48-48F0-9337-23F7932B25E6}" dt="2021-03-01T06:30:50.480" v="12" actId="26606"/>
          <ac:graphicFrameMkLst>
            <pc:docMk/>
            <pc:sldMk cId="4183256047" sldId="271"/>
            <ac:graphicFrameMk id="22" creationId="{D98C1D6F-B0F9-4A5B-B515-4A07AA6FABA5}"/>
          </ac:graphicFrameMkLst>
        </pc:graphicFrameChg>
        <pc:graphicFrameChg chg="add del">
          <ac:chgData name="Brian Pinsky" userId="725480a5a374be18" providerId="LiveId" clId="{DCE78049-DA48-48F0-9337-23F7932B25E6}" dt="2021-03-01T06:30:58.766" v="14" actId="26606"/>
          <ac:graphicFrameMkLst>
            <pc:docMk/>
            <pc:sldMk cId="4183256047" sldId="271"/>
            <ac:graphicFrameMk id="32" creationId="{C40EBD6A-F417-4D80-9215-58492ED92269}"/>
          </ac:graphicFrameMkLst>
        </pc:graphicFrameChg>
        <pc:graphicFrameChg chg="add del">
          <ac:chgData name="Brian Pinsky" userId="725480a5a374be18" providerId="LiveId" clId="{DCE78049-DA48-48F0-9337-23F7932B25E6}" dt="2021-03-01T06:31:08.434" v="18" actId="26606"/>
          <ac:graphicFrameMkLst>
            <pc:docMk/>
            <pc:sldMk cId="4183256047" sldId="271"/>
            <ac:graphicFrameMk id="38" creationId="{C40EBD6A-F417-4D80-9215-58492ED92269}"/>
          </ac:graphicFrameMkLst>
        </pc:graphicFrameChg>
        <pc:graphicFrameChg chg="add">
          <ac:chgData name="Brian Pinsky" userId="725480a5a374be18" providerId="LiveId" clId="{DCE78049-DA48-48F0-9337-23F7932B25E6}" dt="2021-03-01T06:31:08.458" v="19" actId="26606"/>
          <ac:graphicFrameMkLst>
            <pc:docMk/>
            <pc:sldMk cId="4183256047" sldId="271"/>
            <ac:graphicFrameMk id="42" creationId="{D98C1D6F-B0F9-4A5B-B515-4A07AA6FABA5}"/>
          </ac:graphicFrameMkLst>
        </pc:graphicFrameChg>
      </pc:sldChg>
      <pc:sldChg chg="delSp add setBg delDesignElem">
        <pc:chgData name="Brian Pinsky" userId="725480a5a374be18" providerId="LiveId" clId="{DCE78049-DA48-48F0-9337-23F7932B25E6}" dt="2021-03-01T06:29:58.846" v="9"/>
        <pc:sldMkLst>
          <pc:docMk/>
          <pc:sldMk cId="601684411" sldId="272"/>
        </pc:sldMkLst>
        <pc:spChg chg="del">
          <ac:chgData name="Brian Pinsky" userId="725480a5a374be18" providerId="LiveId" clId="{DCE78049-DA48-48F0-9337-23F7932B25E6}" dt="2021-03-01T06:29:58.846" v="9"/>
          <ac:spMkLst>
            <pc:docMk/>
            <pc:sldMk cId="601684411" sldId="272"/>
            <ac:spMk id="18" creationId="{B9A6A8C2-8B3A-4AD3-AFCC-F1D3F1F02D3F}"/>
          </ac:spMkLst>
        </pc:spChg>
        <pc:spChg chg="del">
          <ac:chgData name="Brian Pinsky" userId="725480a5a374be18" providerId="LiveId" clId="{DCE78049-DA48-48F0-9337-23F7932B25E6}" dt="2021-03-01T06:29:58.846" v="9"/>
          <ac:spMkLst>
            <pc:docMk/>
            <pc:sldMk cId="601684411" sldId="272"/>
            <ac:spMk id="20" creationId="{CDF64937-39B5-4AB3-A2EF-EA689BA6087B}"/>
          </ac:spMkLst>
        </pc:spChg>
      </pc:sldChg>
      <pc:sldChg chg="add setBg">
        <pc:chgData name="Brian Pinsky" userId="725480a5a374be18" providerId="LiveId" clId="{DCE78049-DA48-48F0-9337-23F7932B25E6}" dt="2021-03-01T06:29:58.846" v="9"/>
        <pc:sldMkLst>
          <pc:docMk/>
          <pc:sldMk cId="1736767995" sldId="273"/>
        </pc:sldMkLst>
      </pc:sldChg>
      <pc:sldChg chg="add">
        <pc:chgData name="Brian Pinsky" userId="725480a5a374be18" providerId="LiveId" clId="{DCE78049-DA48-48F0-9337-23F7932B25E6}" dt="2021-03-01T06:29:58.846" v="9"/>
        <pc:sldMkLst>
          <pc:docMk/>
          <pc:sldMk cId="1100830035" sldId="274"/>
        </pc:sldMkLst>
      </pc:sldChg>
      <pc:sldChg chg="add">
        <pc:chgData name="Brian Pinsky" userId="725480a5a374be18" providerId="LiveId" clId="{DCE78049-DA48-48F0-9337-23F7932B25E6}" dt="2021-03-01T06:29:58.846" v="9"/>
        <pc:sldMkLst>
          <pc:docMk/>
          <pc:sldMk cId="509429727" sldId="275"/>
        </pc:sldMkLst>
      </pc:sldChg>
      <pc:sldChg chg="add">
        <pc:chgData name="Brian Pinsky" userId="725480a5a374be18" providerId="LiveId" clId="{DCE78049-DA48-48F0-9337-23F7932B25E6}" dt="2021-03-01T06:29:58.846" v="9"/>
        <pc:sldMkLst>
          <pc:docMk/>
          <pc:sldMk cId="303326217" sldId="276"/>
        </pc:sldMkLst>
      </pc:sldChg>
      <pc:sldChg chg="add">
        <pc:chgData name="Brian Pinsky" userId="725480a5a374be18" providerId="LiveId" clId="{DCE78049-DA48-48F0-9337-23F7932B25E6}" dt="2021-03-01T06:29:58.846" v="9"/>
        <pc:sldMkLst>
          <pc:docMk/>
          <pc:sldMk cId="839759558" sldId="279"/>
        </pc:sldMkLst>
      </pc:sldChg>
      <pc:sldChg chg="delSp add setBg delDesignElem">
        <pc:chgData name="Brian Pinsky" userId="725480a5a374be18" providerId="LiveId" clId="{DCE78049-DA48-48F0-9337-23F7932B25E6}" dt="2021-03-01T06:29:58.846" v="9"/>
        <pc:sldMkLst>
          <pc:docMk/>
          <pc:sldMk cId="693040475" sldId="281"/>
        </pc:sldMkLst>
        <pc:spChg chg="del">
          <ac:chgData name="Brian Pinsky" userId="725480a5a374be18" providerId="LiveId" clId="{DCE78049-DA48-48F0-9337-23F7932B25E6}" dt="2021-03-01T06:29:58.846" v="9"/>
          <ac:spMkLst>
            <pc:docMk/>
            <pc:sldMk cId="693040475" sldId="281"/>
            <ac:spMk id="13" creationId="{496AC89B-FC31-4359-8180-FE1BCC496704}"/>
          </ac:spMkLst>
        </pc:spChg>
        <pc:spChg chg="del">
          <ac:chgData name="Brian Pinsky" userId="725480a5a374be18" providerId="LiveId" clId="{DCE78049-DA48-48F0-9337-23F7932B25E6}" dt="2021-03-01T06:29:58.846" v="9"/>
          <ac:spMkLst>
            <pc:docMk/>
            <pc:sldMk cId="693040475" sldId="281"/>
            <ac:spMk id="14" creationId="{84A5970C-32AD-45E3-B88B-C683E4C1C563}"/>
          </ac:spMkLst>
        </pc:spChg>
      </pc:sldChg>
      <pc:sldChg chg="add setBg">
        <pc:chgData name="Brian Pinsky" userId="725480a5a374be18" providerId="LiveId" clId="{DCE78049-DA48-48F0-9337-23F7932B25E6}" dt="2021-03-01T06:29:58.846" v="9"/>
        <pc:sldMkLst>
          <pc:docMk/>
          <pc:sldMk cId="3685237960" sldId="337"/>
        </pc:sldMkLst>
      </pc:sldChg>
      <pc:sldChg chg="add setBg">
        <pc:chgData name="Brian Pinsky" userId="725480a5a374be18" providerId="LiveId" clId="{DCE78049-DA48-48F0-9337-23F7932B25E6}" dt="2021-03-01T06:29:58.846" v="9"/>
        <pc:sldMkLst>
          <pc:docMk/>
          <pc:sldMk cId="2014115105" sldId="338"/>
        </pc:sldMkLst>
      </pc:sldChg>
      <pc:sldChg chg="addSp delSp modSp add mod setBg delDesignElem">
        <pc:chgData name="Brian Pinsky" userId="725480a5a374be18" providerId="LiveId" clId="{DCE78049-DA48-48F0-9337-23F7932B25E6}" dt="2021-03-01T06:30:23.470" v="10" actId="26606"/>
        <pc:sldMkLst>
          <pc:docMk/>
          <pc:sldMk cId="618627718" sldId="339"/>
        </pc:sldMkLst>
        <pc:spChg chg="mod">
          <ac:chgData name="Brian Pinsky" userId="725480a5a374be18" providerId="LiveId" clId="{DCE78049-DA48-48F0-9337-23F7932B25E6}" dt="2021-03-01T06:30:23.470" v="10" actId="26606"/>
          <ac:spMkLst>
            <pc:docMk/>
            <pc:sldMk cId="618627718" sldId="339"/>
            <ac:spMk id="7" creationId="{FF211FD3-45D6-4F21-9EAA-6F86041F1683}"/>
          </ac:spMkLst>
        </pc:spChg>
        <pc:spChg chg="mod">
          <ac:chgData name="Brian Pinsky" userId="725480a5a374be18" providerId="LiveId" clId="{DCE78049-DA48-48F0-9337-23F7932B25E6}" dt="2021-03-01T06:30:23.470" v="10" actId="26606"/>
          <ac:spMkLst>
            <pc:docMk/>
            <pc:sldMk cId="618627718" sldId="339"/>
            <ac:spMk id="8" creationId="{3EDED247-D4FB-4AC0-BCF3-77977A7CA469}"/>
          </ac:spMkLst>
        </pc:spChg>
        <pc:spChg chg="add">
          <ac:chgData name="Brian Pinsky" userId="725480a5a374be18" providerId="LiveId" clId="{DCE78049-DA48-48F0-9337-23F7932B25E6}" dt="2021-03-01T06:30:23.470" v="10" actId="26606"/>
          <ac:spMkLst>
            <pc:docMk/>
            <pc:sldMk cId="618627718" sldId="339"/>
            <ac:spMk id="11" creationId="{2E9C9585-DA89-4D7E-BCDF-576461A1A2D9}"/>
          </ac:spMkLst>
        </pc:spChg>
        <pc:spChg chg="add">
          <ac:chgData name="Brian Pinsky" userId="725480a5a374be18" providerId="LiveId" clId="{DCE78049-DA48-48F0-9337-23F7932B25E6}" dt="2021-03-01T06:30:23.470" v="10" actId="26606"/>
          <ac:spMkLst>
            <pc:docMk/>
            <pc:sldMk cId="618627718" sldId="339"/>
            <ac:spMk id="14" creationId="{C966A4D4-049A-4389-B407-0E7091A07C8D}"/>
          </ac:spMkLst>
        </pc:spChg>
        <pc:spChg chg="add">
          <ac:chgData name="Brian Pinsky" userId="725480a5a374be18" providerId="LiveId" clId="{DCE78049-DA48-48F0-9337-23F7932B25E6}" dt="2021-03-01T06:30:23.470" v="10" actId="26606"/>
          <ac:spMkLst>
            <pc:docMk/>
            <pc:sldMk cId="618627718" sldId="339"/>
            <ac:spMk id="16" creationId="{B5899359-8523-4D4D-B568-3FDFAF9821C7}"/>
          </ac:spMkLst>
        </pc:spChg>
        <pc:spChg chg="del">
          <ac:chgData name="Brian Pinsky" userId="725480a5a374be18" providerId="LiveId" clId="{DCE78049-DA48-48F0-9337-23F7932B25E6}" dt="2021-03-01T06:29:58.846" v="9"/>
          <ac:spMkLst>
            <pc:docMk/>
            <pc:sldMk cId="618627718" sldId="339"/>
            <ac:spMk id="18" creationId="{EFA4C881-BF60-416C-A273-70541298EEB4}"/>
          </ac:spMkLst>
        </pc:spChg>
        <pc:spChg chg="del">
          <ac:chgData name="Brian Pinsky" userId="725480a5a374be18" providerId="LiveId" clId="{DCE78049-DA48-48F0-9337-23F7932B25E6}" dt="2021-03-01T06:29:58.846" v="9"/>
          <ac:spMkLst>
            <pc:docMk/>
            <pc:sldMk cId="618627718" sldId="339"/>
            <ac:spMk id="19" creationId="{7A816DFB-8B0F-47B3-BC12-7B9F59B4EC58}"/>
          </ac:spMkLst>
        </pc:spChg>
        <pc:spChg chg="del">
          <ac:chgData name="Brian Pinsky" userId="725480a5a374be18" providerId="LiveId" clId="{DCE78049-DA48-48F0-9337-23F7932B25E6}" dt="2021-03-01T06:29:58.846" v="9"/>
          <ac:spMkLst>
            <pc:docMk/>
            <pc:sldMk cId="618627718" sldId="339"/>
            <ac:spMk id="20" creationId="{E87D435C-84AC-4E27-9CD3-0AAAF73EB28F}"/>
          </ac:spMkLst>
        </pc:spChg>
      </pc:sldChg>
      <pc:sldChg chg="add setBg">
        <pc:chgData name="Brian Pinsky" userId="725480a5a374be18" providerId="LiveId" clId="{DCE78049-DA48-48F0-9337-23F7932B25E6}" dt="2021-03-01T06:29:58.846" v="9"/>
        <pc:sldMkLst>
          <pc:docMk/>
          <pc:sldMk cId="2776193371" sldId="340"/>
        </pc:sldMkLst>
      </pc:sldChg>
      <pc:sldChg chg="add">
        <pc:chgData name="Brian Pinsky" userId="725480a5a374be18" providerId="LiveId" clId="{DCE78049-DA48-48F0-9337-23F7932B25E6}" dt="2021-03-01T06:29:58.846" v="9"/>
        <pc:sldMkLst>
          <pc:docMk/>
          <pc:sldMk cId="3713336983" sldId="341"/>
        </pc:sldMkLst>
      </pc:sldChg>
      <pc:sldChg chg="add setBg">
        <pc:chgData name="Brian Pinsky" userId="725480a5a374be18" providerId="LiveId" clId="{DCE78049-DA48-48F0-9337-23F7932B25E6}" dt="2021-03-01T06:29:58.846" v="9"/>
        <pc:sldMkLst>
          <pc:docMk/>
          <pc:sldMk cId="367570228" sldId="342"/>
        </pc:sldMkLst>
      </pc:sldChg>
      <pc:sldChg chg="add setBg">
        <pc:chgData name="Brian Pinsky" userId="725480a5a374be18" providerId="LiveId" clId="{DCE78049-DA48-48F0-9337-23F7932B25E6}" dt="2021-03-01T06:29:58.846" v="9"/>
        <pc:sldMkLst>
          <pc:docMk/>
          <pc:sldMk cId="218401127" sldId="343"/>
        </pc:sldMkLst>
      </pc:sldChg>
      <pc:sldChg chg="add setBg">
        <pc:chgData name="Brian Pinsky" userId="725480a5a374be18" providerId="LiveId" clId="{DCE78049-DA48-48F0-9337-23F7932B25E6}" dt="2021-03-01T06:29:58.846" v="9"/>
        <pc:sldMkLst>
          <pc:docMk/>
          <pc:sldMk cId="414978058" sldId="344"/>
        </pc:sldMkLst>
      </pc:sldChg>
      <pc:sldChg chg="addSp modSp new mod">
        <pc:chgData name="Brian Pinsky" userId="725480a5a374be18" providerId="LiveId" clId="{DCE78049-DA48-48F0-9337-23F7932B25E6}" dt="2021-03-03T03:25:28.630" v="36" actId="1076"/>
        <pc:sldMkLst>
          <pc:docMk/>
          <pc:sldMk cId="245197125" sldId="345"/>
        </pc:sldMkLst>
        <pc:spChg chg="mod">
          <ac:chgData name="Brian Pinsky" userId="725480a5a374be18" providerId="LiveId" clId="{DCE78049-DA48-48F0-9337-23F7932B25E6}" dt="2021-03-03T03:25:12.856" v="32" actId="20577"/>
          <ac:spMkLst>
            <pc:docMk/>
            <pc:sldMk cId="245197125" sldId="345"/>
            <ac:spMk id="2" creationId="{D6FA0A58-F34E-4404-8BE7-EC4844A12DC3}"/>
          </ac:spMkLst>
        </pc:spChg>
        <pc:picChg chg="add mod">
          <ac:chgData name="Brian Pinsky" userId="725480a5a374be18" providerId="LiveId" clId="{DCE78049-DA48-48F0-9337-23F7932B25E6}" dt="2021-03-03T03:25:28.630" v="36" actId="1076"/>
          <ac:picMkLst>
            <pc:docMk/>
            <pc:sldMk cId="245197125" sldId="345"/>
            <ac:picMk id="4" creationId="{6C230864-6CA7-4B9D-89F1-3FC5E3E2A07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0AA29-2AC8-425A-AF49-829CDF16435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39D3157-4E3A-436F-98F4-0F4BDE135007}">
      <dgm:prSet/>
      <dgm:spPr/>
      <dgm:t>
        <a:bodyPr/>
        <a:lstStyle/>
        <a:p>
          <a:r>
            <a:rPr lang="en-US"/>
            <a:t>First described by Dumanian in 2002 to improve the intuitive control of myoelectric prostheses</a:t>
          </a:r>
        </a:p>
      </dgm:t>
    </dgm:pt>
    <dgm:pt modelId="{5F01966D-5052-4F0F-AF1C-3A1176FED66A}" type="parTrans" cxnId="{E296AF83-E3B5-4373-BE91-4EE0A394F3A4}">
      <dgm:prSet/>
      <dgm:spPr/>
      <dgm:t>
        <a:bodyPr/>
        <a:lstStyle/>
        <a:p>
          <a:endParaRPr lang="en-US"/>
        </a:p>
      </dgm:t>
    </dgm:pt>
    <dgm:pt modelId="{1E1FA447-F0FD-4684-AE15-36A1636EFBAD}" type="sibTrans" cxnId="{E296AF83-E3B5-4373-BE91-4EE0A394F3A4}">
      <dgm:prSet/>
      <dgm:spPr/>
      <dgm:t>
        <a:bodyPr/>
        <a:lstStyle/>
        <a:p>
          <a:endParaRPr lang="en-US"/>
        </a:p>
      </dgm:t>
    </dgm:pt>
    <dgm:pt modelId="{15BCC0AD-BE8A-428E-A741-C00A90D737A0}">
      <dgm:prSet/>
      <dgm:spPr/>
      <dgm:t>
        <a:bodyPr/>
        <a:lstStyle/>
        <a:p>
          <a:r>
            <a:rPr lang="en-US"/>
            <a:t>“active” treatment after neuroma excision to satisfy need for physiologic regeneration</a:t>
          </a:r>
        </a:p>
      </dgm:t>
    </dgm:pt>
    <dgm:pt modelId="{C08FEB35-B041-4DCB-B936-92FA06C208A6}" type="parTrans" cxnId="{28326D3A-8C4D-4F31-82A8-5B983F317620}">
      <dgm:prSet/>
      <dgm:spPr/>
      <dgm:t>
        <a:bodyPr/>
        <a:lstStyle/>
        <a:p>
          <a:endParaRPr lang="en-US"/>
        </a:p>
      </dgm:t>
    </dgm:pt>
    <dgm:pt modelId="{3410B3F3-A968-4FC8-8B7F-374336AFDF8E}" type="sibTrans" cxnId="{28326D3A-8C4D-4F31-82A8-5B983F317620}">
      <dgm:prSet/>
      <dgm:spPr/>
      <dgm:t>
        <a:bodyPr/>
        <a:lstStyle/>
        <a:p>
          <a:endParaRPr lang="en-US"/>
        </a:p>
      </dgm:t>
    </dgm:pt>
    <dgm:pt modelId="{8F368A89-9479-43BF-87C8-7077A8613C10}">
      <dgm:prSet/>
      <dgm:spPr/>
      <dgm:t>
        <a:bodyPr/>
        <a:lstStyle/>
        <a:p>
          <a:r>
            <a:rPr lang="en-US" i="1" u="sng"/>
            <a:t>Give the nerve somewhere to go and something to do</a:t>
          </a:r>
          <a:endParaRPr lang="en-US"/>
        </a:p>
      </dgm:t>
    </dgm:pt>
    <dgm:pt modelId="{40E7F11E-4997-44F8-A70B-E1624B2DACA1}" type="parTrans" cxnId="{4399A038-8D28-425F-91EB-E7A6DA52F085}">
      <dgm:prSet/>
      <dgm:spPr/>
      <dgm:t>
        <a:bodyPr/>
        <a:lstStyle/>
        <a:p>
          <a:endParaRPr lang="en-US"/>
        </a:p>
      </dgm:t>
    </dgm:pt>
    <dgm:pt modelId="{A3334311-EDEA-413D-A3BA-461D555C5129}" type="sibTrans" cxnId="{4399A038-8D28-425F-91EB-E7A6DA52F085}">
      <dgm:prSet/>
      <dgm:spPr/>
      <dgm:t>
        <a:bodyPr/>
        <a:lstStyle/>
        <a:p>
          <a:endParaRPr lang="en-US"/>
        </a:p>
      </dgm:t>
    </dgm:pt>
    <dgm:pt modelId="{FB1FC796-65AB-41E0-98B6-1768A7C6D6A5}" type="pres">
      <dgm:prSet presAssocID="{52E0AA29-2AC8-425A-AF49-829CDF16435D}" presName="linear" presStyleCnt="0">
        <dgm:presLayoutVars>
          <dgm:animLvl val="lvl"/>
          <dgm:resizeHandles val="exact"/>
        </dgm:presLayoutVars>
      </dgm:prSet>
      <dgm:spPr/>
    </dgm:pt>
    <dgm:pt modelId="{72F50CC1-DD73-471B-A0F8-0BD1114F642A}" type="pres">
      <dgm:prSet presAssocID="{639D3157-4E3A-436F-98F4-0F4BDE1350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D843FE5-959C-4E14-94BA-BED1131205BF}" type="pres">
      <dgm:prSet presAssocID="{1E1FA447-F0FD-4684-AE15-36A1636EFBAD}" presName="spacer" presStyleCnt="0"/>
      <dgm:spPr/>
    </dgm:pt>
    <dgm:pt modelId="{CE0C0DE2-346A-4A0F-81D0-8271B57B0D4B}" type="pres">
      <dgm:prSet presAssocID="{15BCC0AD-BE8A-428E-A741-C00A90D737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AF19F5-B46F-40A8-8222-6792B0A9B2FF}" type="pres">
      <dgm:prSet presAssocID="{3410B3F3-A968-4FC8-8B7F-374336AFDF8E}" presName="spacer" presStyleCnt="0"/>
      <dgm:spPr/>
    </dgm:pt>
    <dgm:pt modelId="{67098980-AB5C-423B-AACA-AE15B3CED305}" type="pres">
      <dgm:prSet presAssocID="{8F368A89-9479-43BF-87C8-7077A8613C1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DF0D502-1C15-46B9-8120-43F360E5F548}" type="presOf" srcId="{639D3157-4E3A-436F-98F4-0F4BDE135007}" destId="{72F50CC1-DD73-471B-A0F8-0BD1114F642A}" srcOrd="0" destOrd="0" presId="urn:microsoft.com/office/officeart/2005/8/layout/vList2"/>
    <dgm:cxn modelId="{4399A038-8D28-425F-91EB-E7A6DA52F085}" srcId="{52E0AA29-2AC8-425A-AF49-829CDF16435D}" destId="{8F368A89-9479-43BF-87C8-7077A8613C10}" srcOrd="2" destOrd="0" parTransId="{40E7F11E-4997-44F8-A70B-E1624B2DACA1}" sibTransId="{A3334311-EDEA-413D-A3BA-461D555C5129}"/>
    <dgm:cxn modelId="{28326D3A-8C4D-4F31-82A8-5B983F317620}" srcId="{52E0AA29-2AC8-425A-AF49-829CDF16435D}" destId="{15BCC0AD-BE8A-428E-A741-C00A90D737A0}" srcOrd="1" destOrd="0" parTransId="{C08FEB35-B041-4DCB-B936-92FA06C208A6}" sibTransId="{3410B3F3-A968-4FC8-8B7F-374336AFDF8E}"/>
    <dgm:cxn modelId="{D234EE63-C0FF-4BAE-BC1B-370FDFF35F0D}" type="presOf" srcId="{15BCC0AD-BE8A-428E-A741-C00A90D737A0}" destId="{CE0C0DE2-346A-4A0F-81D0-8271B57B0D4B}" srcOrd="0" destOrd="0" presId="urn:microsoft.com/office/officeart/2005/8/layout/vList2"/>
    <dgm:cxn modelId="{8B823C76-0E6E-4262-AF48-FF057A132AB1}" type="presOf" srcId="{8F368A89-9479-43BF-87C8-7077A8613C10}" destId="{67098980-AB5C-423B-AACA-AE15B3CED305}" srcOrd="0" destOrd="0" presId="urn:microsoft.com/office/officeart/2005/8/layout/vList2"/>
    <dgm:cxn modelId="{84C3DB57-4331-4AF4-A03D-EEB4A4685B3B}" type="presOf" srcId="{52E0AA29-2AC8-425A-AF49-829CDF16435D}" destId="{FB1FC796-65AB-41E0-98B6-1768A7C6D6A5}" srcOrd="0" destOrd="0" presId="urn:microsoft.com/office/officeart/2005/8/layout/vList2"/>
    <dgm:cxn modelId="{E296AF83-E3B5-4373-BE91-4EE0A394F3A4}" srcId="{52E0AA29-2AC8-425A-AF49-829CDF16435D}" destId="{639D3157-4E3A-436F-98F4-0F4BDE135007}" srcOrd="0" destOrd="0" parTransId="{5F01966D-5052-4F0F-AF1C-3A1176FED66A}" sibTransId="{1E1FA447-F0FD-4684-AE15-36A1636EFBAD}"/>
    <dgm:cxn modelId="{6A46FF13-E134-4761-85E4-0B144F4C5EDF}" type="presParOf" srcId="{FB1FC796-65AB-41E0-98B6-1768A7C6D6A5}" destId="{72F50CC1-DD73-471B-A0F8-0BD1114F642A}" srcOrd="0" destOrd="0" presId="urn:microsoft.com/office/officeart/2005/8/layout/vList2"/>
    <dgm:cxn modelId="{DF2533E6-69C5-4717-AAC2-FAD43F0AD6C6}" type="presParOf" srcId="{FB1FC796-65AB-41E0-98B6-1768A7C6D6A5}" destId="{8D843FE5-959C-4E14-94BA-BED1131205BF}" srcOrd="1" destOrd="0" presId="urn:microsoft.com/office/officeart/2005/8/layout/vList2"/>
    <dgm:cxn modelId="{6E9E69A8-BAF6-4012-831D-F24A55D303CE}" type="presParOf" srcId="{FB1FC796-65AB-41E0-98B6-1768A7C6D6A5}" destId="{CE0C0DE2-346A-4A0F-81D0-8271B57B0D4B}" srcOrd="2" destOrd="0" presId="urn:microsoft.com/office/officeart/2005/8/layout/vList2"/>
    <dgm:cxn modelId="{EFD73E00-1A3B-469C-A23A-B536BB20113A}" type="presParOf" srcId="{FB1FC796-65AB-41E0-98B6-1768A7C6D6A5}" destId="{2EAF19F5-B46F-40A8-8222-6792B0A9B2FF}" srcOrd="3" destOrd="0" presId="urn:microsoft.com/office/officeart/2005/8/layout/vList2"/>
    <dgm:cxn modelId="{0372FCCC-9F71-42E4-9048-D29DC8B3C598}" type="presParOf" srcId="{FB1FC796-65AB-41E0-98B6-1768A7C6D6A5}" destId="{67098980-AB5C-423B-AACA-AE15B3CED3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A00BEA-8999-4F97-8ED8-5EFB4DB60F2E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A34EE8-C595-4592-A4BD-CC01C659C60E}">
      <dgm:prSet/>
      <dgm:spPr/>
      <dgm:t>
        <a:bodyPr/>
        <a:lstStyle/>
        <a:p>
          <a:r>
            <a:rPr lang="en-US"/>
            <a:t>Transected nerve stump placed within free, nonvascularized muscle graft</a:t>
          </a:r>
        </a:p>
      </dgm:t>
    </dgm:pt>
    <dgm:pt modelId="{34C0803F-8345-4762-BC2F-DAD6F08E6339}" type="parTrans" cxnId="{A97DDD81-C9A5-44F4-A457-39B5D50DF603}">
      <dgm:prSet/>
      <dgm:spPr/>
      <dgm:t>
        <a:bodyPr/>
        <a:lstStyle/>
        <a:p>
          <a:endParaRPr lang="en-US"/>
        </a:p>
      </dgm:t>
    </dgm:pt>
    <dgm:pt modelId="{EDD11309-B8F1-4A82-8D1A-22302343E506}" type="sibTrans" cxnId="{A97DDD81-C9A5-44F4-A457-39B5D50DF603}">
      <dgm:prSet/>
      <dgm:spPr/>
      <dgm:t>
        <a:bodyPr/>
        <a:lstStyle/>
        <a:p>
          <a:endParaRPr lang="en-US"/>
        </a:p>
      </dgm:t>
    </dgm:pt>
    <dgm:pt modelId="{08DE9176-3B57-46DF-B27F-765A8A4FB524}">
      <dgm:prSet/>
      <dgm:spPr/>
      <dgm:t>
        <a:bodyPr/>
        <a:lstStyle/>
        <a:p>
          <a:r>
            <a:rPr lang="en-US" dirty="0"/>
            <a:t>Graft ~ 30x15x5mm</a:t>
          </a:r>
        </a:p>
      </dgm:t>
    </dgm:pt>
    <dgm:pt modelId="{4153E26E-9801-4FE4-ABC4-18E8924527AC}" type="parTrans" cxnId="{85FB5914-FAC4-4E03-9253-F0F056C65153}">
      <dgm:prSet/>
      <dgm:spPr/>
      <dgm:t>
        <a:bodyPr/>
        <a:lstStyle/>
        <a:p>
          <a:endParaRPr lang="en-US"/>
        </a:p>
      </dgm:t>
    </dgm:pt>
    <dgm:pt modelId="{193C2E31-E966-47CE-890D-22E32583A4B7}" type="sibTrans" cxnId="{85FB5914-FAC4-4E03-9253-F0F056C65153}">
      <dgm:prSet/>
      <dgm:spPr/>
      <dgm:t>
        <a:bodyPr/>
        <a:lstStyle/>
        <a:p>
          <a:endParaRPr lang="en-US"/>
        </a:p>
      </dgm:t>
    </dgm:pt>
    <dgm:pt modelId="{1972641A-2E4E-4425-9509-B84E58A6E960}">
      <dgm:prSet/>
      <dgm:spPr/>
      <dgm:t>
        <a:bodyPr/>
        <a:lstStyle/>
        <a:p>
          <a:r>
            <a:rPr lang="en-US" dirty="0"/>
            <a:t>Nerve secured along axis of muscle fibers</a:t>
          </a:r>
        </a:p>
      </dgm:t>
    </dgm:pt>
    <dgm:pt modelId="{28492976-86A7-408B-80E2-B17B7D1AC30B}" type="parTrans" cxnId="{22C147E9-0BC5-4E94-B303-D9C3580458D4}">
      <dgm:prSet/>
      <dgm:spPr/>
      <dgm:t>
        <a:bodyPr/>
        <a:lstStyle/>
        <a:p>
          <a:endParaRPr lang="en-US"/>
        </a:p>
      </dgm:t>
    </dgm:pt>
    <dgm:pt modelId="{ACE3B02B-9054-4277-A294-A5462150FB63}" type="sibTrans" cxnId="{22C147E9-0BC5-4E94-B303-D9C3580458D4}">
      <dgm:prSet/>
      <dgm:spPr/>
      <dgm:t>
        <a:bodyPr/>
        <a:lstStyle/>
        <a:p>
          <a:endParaRPr lang="en-US"/>
        </a:p>
      </dgm:t>
    </dgm:pt>
    <dgm:pt modelId="{EBF906EC-0AA1-45DF-8658-06DE7A4FA363}">
      <dgm:prSet/>
      <dgm:spPr/>
      <dgm:t>
        <a:bodyPr/>
        <a:lstStyle/>
        <a:p>
          <a:r>
            <a:rPr lang="en-US"/>
            <a:t>Construct buried remote from surgical incision and away from weight-bearing surface</a:t>
          </a:r>
        </a:p>
      </dgm:t>
    </dgm:pt>
    <dgm:pt modelId="{AD8F1DB6-177F-468C-95F9-CCEA71C8ACE8}" type="parTrans" cxnId="{F4C449A7-ED76-4B86-9AAA-D7037AC57A00}">
      <dgm:prSet/>
      <dgm:spPr/>
      <dgm:t>
        <a:bodyPr/>
        <a:lstStyle/>
        <a:p>
          <a:endParaRPr lang="en-US"/>
        </a:p>
      </dgm:t>
    </dgm:pt>
    <dgm:pt modelId="{B4D72626-569D-42FD-B543-7C69DFB20190}" type="sibTrans" cxnId="{F4C449A7-ED76-4B86-9AAA-D7037AC57A00}">
      <dgm:prSet/>
      <dgm:spPr/>
      <dgm:t>
        <a:bodyPr/>
        <a:lstStyle/>
        <a:p>
          <a:endParaRPr lang="en-US"/>
        </a:p>
      </dgm:t>
    </dgm:pt>
    <dgm:pt modelId="{DA8678E1-6C8B-43FA-9657-E6BA3FDC796F}">
      <dgm:prSet/>
      <dgm:spPr/>
      <dgm:t>
        <a:bodyPr/>
        <a:lstStyle/>
        <a:p>
          <a:r>
            <a:rPr lang="en-US" dirty="0"/>
            <a:t>Larger nerve dissected into fascicular bundles</a:t>
          </a:r>
        </a:p>
      </dgm:t>
    </dgm:pt>
    <dgm:pt modelId="{CA6FBF1F-85FB-469E-A4DD-4496596BB696}" type="parTrans" cxnId="{900AAC4A-4626-4CEF-9896-94FA99FBA77D}">
      <dgm:prSet/>
      <dgm:spPr/>
      <dgm:t>
        <a:bodyPr/>
        <a:lstStyle/>
        <a:p>
          <a:endParaRPr lang="en-US"/>
        </a:p>
      </dgm:t>
    </dgm:pt>
    <dgm:pt modelId="{A92E43F5-2C63-4A81-B61E-56A78E74B66F}" type="sibTrans" cxnId="{900AAC4A-4626-4CEF-9896-94FA99FBA77D}">
      <dgm:prSet/>
      <dgm:spPr/>
      <dgm:t>
        <a:bodyPr/>
        <a:lstStyle/>
        <a:p>
          <a:endParaRPr lang="en-US"/>
        </a:p>
      </dgm:t>
    </dgm:pt>
    <dgm:pt modelId="{9375BA1F-5FF5-49C1-A08D-0B4B848563F8}" type="pres">
      <dgm:prSet presAssocID="{CAA00BEA-8999-4F97-8ED8-5EFB4DB60F2E}" presName="outerComposite" presStyleCnt="0">
        <dgm:presLayoutVars>
          <dgm:chMax val="5"/>
          <dgm:dir/>
          <dgm:resizeHandles val="exact"/>
        </dgm:presLayoutVars>
      </dgm:prSet>
      <dgm:spPr/>
    </dgm:pt>
    <dgm:pt modelId="{8520C714-4E6E-4DBD-BC1C-8844785C1DE8}" type="pres">
      <dgm:prSet presAssocID="{CAA00BEA-8999-4F97-8ED8-5EFB4DB60F2E}" presName="dummyMaxCanvas" presStyleCnt="0">
        <dgm:presLayoutVars/>
      </dgm:prSet>
      <dgm:spPr/>
    </dgm:pt>
    <dgm:pt modelId="{A7AE0D9A-4D57-447D-8FDA-7AEC5828D82F}" type="pres">
      <dgm:prSet presAssocID="{CAA00BEA-8999-4F97-8ED8-5EFB4DB60F2E}" presName="TwoNodes_1" presStyleLbl="node1" presStyleIdx="0" presStyleCnt="2">
        <dgm:presLayoutVars>
          <dgm:bulletEnabled val="1"/>
        </dgm:presLayoutVars>
      </dgm:prSet>
      <dgm:spPr/>
    </dgm:pt>
    <dgm:pt modelId="{F25F0670-A94B-4C1C-BF53-5E719E1B4525}" type="pres">
      <dgm:prSet presAssocID="{CAA00BEA-8999-4F97-8ED8-5EFB4DB60F2E}" presName="TwoNodes_2" presStyleLbl="node1" presStyleIdx="1" presStyleCnt="2">
        <dgm:presLayoutVars>
          <dgm:bulletEnabled val="1"/>
        </dgm:presLayoutVars>
      </dgm:prSet>
      <dgm:spPr/>
    </dgm:pt>
    <dgm:pt modelId="{66913123-0B1E-43AF-9D98-9D34AA8911B9}" type="pres">
      <dgm:prSet presAssocID="{CAA00BEA-8999-4F97-8ED8-5EFB4DB60F2E}" presName="TwoConn_1-2" presStyleLbl="fgAccFollowNode1" presStyleIdx="0" presStyleCnt="1">
        <dgm:presLayoutVars>
          <dgm:bulletEnabled val="1"/>
        </dgm:presLayoutVars>
      </dgm:prSet>
      <dgm:spPr/>
    </dgm:pt>
    <dgm:pt modelId="{CEBBD3E8-BE27-494B-94EC-626A969B8838}" type="pres">
      <dgm:prSet presAssocID="{CAA00BEA-8999-4F97-8ED8-5EFB4DB60F2E}" presName="TwoNodes_1_text" presStyleLbl="node1" presStyleIdx="1" presStyleCnt="2">
        <dgm:presLayoutVars>
          <dgm:bulletEnabled val="1"/>
        </dgm:presLayoutVars>
      </dgm:prSet>
      <dgm:spPr/>
    </dgm:pt>
    <dgm:pt modelId="{60610AAC-AACC-4DB5-A329-D7E102EDF73F}" type="pres">
      <dgm:prSet presAssocID="{CAA00BEA-8999-4F97-8ED8-5EFB4DB60F2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5BB2B01-36A7-4009-BA27-D6C40EBE81DD}" type="presOf" srcId="{DA8678E1-6C8B-43FA-9657-E6BA3FDC796F}" destId="{CEBBD3E8-BE27-494B-94EC-626A969B8838}" srcOrd="1" destOrd="3" presId="urn:microsoft.com/office/officeart/2005/8/layout/vProcess5"/>
    <dgm:cxn modelId="{85FB5914-FAC4-4E03-9253-F0F056C65153}" srcId="{74A34EE8-C595-4592-A4BD-CC01C659C60E}" destId="{08DE9176-3B57-46DF-B27F-765A8A4FB524}" srcOrd="0" destOrd="0" parTransId="{4153E26E-9801-4FE4-ABC4-18E8924527AC}" sibTransId="{193C2E31-E966-47CE-890D-22E32583A4B7}"/>
    <dgm:cxn modelId="{6C84C93E-BF24-4CF2-BBA1-277AF12DFDB1}" type="presOf" srcId="{74A34EE8-C595-4592-A4BD-CC01C659C60E}" destId="{CEBBD3E8-BE27-494B-94EC-626A969B8838}" srcOrd="1" destOrd="0" presId="urn:microsoft.com/office/officeart/2005/8/layout/vProcess5"/>
    <dgm:cxn modelId="{08825146-AF58-4180-8190-32B8B70DFA1F}" type="presOf" srcId="{08DE9176-3B57-46DF-B27F-765A8A4FB524}" destId="{CEBBD3E8-BE27-494B-94EC-626A969B8838}" srcOrd="1" destOrd="1" presId="urn:microsoft.com/office/officeart/2005/8/layout/vProcess5"/>
    <dgm:cxn modelId="{900AAC4A-4626-4CEF-9896-94FA99FBA77D}" srcId="{74A34EE8-C595-4592-A4BD-CC01C659C60E}" destId="{DA8678E1-6C8B-43FA-9657-E6BA3FDC796F}" srcOrd="2" destOrd="0" parTransId="{CA6FBF1F-85FB-469E-A4DD-4496596BB696}" sibTransId="{A92E43F5-2C63-4A81-B61E-56A78E74B66F}"/>
    <dgm:cxn modelId="{D0FAF76B-CB49-45D7-A92A-E058720152C0}" type="presOf" srcId="{EDD11309-B8F1-4A82-8D1A-22302343E506}" destId="{66913123-0B1E-43AF-9D98-9D34AA8911B9}" srcOrd="0" destOrd="0" presId="urn:microsoft.com/office/officeart/2005/8/layout/vProcess5"/>
    <dgm:cxn modelId="{1D36F471-C3A1-4EF0-8F8F-4692DCE935A8}" type="presOf" srcId="{EBF906EC-0AA1-45DF-8658-06DE7A4FA363}" destId="{60610AAC-AACC-4DB5-A329-D7E102EDF73F}" srcOrd="1" destOrd="0" presId="urn:microsoft.com/office/officeart/2005/8/layout/vProcess5"/>
    <dgm:cxn modelId="{937FA080-6006-45AC-A6C0-B8659C70FFF9}" type="presOf" srcId="{EBF906EC-0AA1-45DF-8658-06DE7A4FA363}" destId="{F25F0670-A94B-4C1C-BF53-5E719E1B4525}" srcOrd="0" destOrd="0" presId="urn:microsoft.com/office/officeart/2005/8/layout/vProcess5"/>
    <dgm:cxn modelId="{A97DDD81-C9A5-44F4-A457-39B5D50DF603}" srcId="{CAA00BEA-8999-4F97-8ED8-5EFB4DB60F2E}" destId="{74A34EE8-C595-4592-A4BD-CC01C659C60E}" srcOrd="0" destOrd="0" parTransId="{34C0803F-8345-4762-BC2F-DAD6F08E6339}" sibTransId="{EDD11309-B8F1-4A82-8D1A-22302343E506}"/>
    <dgm:cxn modelId="{F0217C99-8F01-408B-B161-60E29AAF64BC}" type="presOf" srcId="{1972641A-2E4E-4425-9509-B84E58A6E960}" destId="{CEBBD3E8-BE27-494B-94EC-626A969B8838}" srcOrd="1" destOrd="2" presId="urn:microsoft.com/office/officeart/2005/8/layout/vProcess5"/>
    <dgm:cxn modelId="{3D659EA6-54A4-4F99-950D-77DD20306D5F}" type="presOf" srcId="{CAA00BEA-8999-4F97-8ED8-5EFB4DB60F2E}" destId="{9375BA1F-5FF5-49C1-A08D-0B4B848563F8}" srcOrd="0" destOrd="0" presId="urn:microsoft.com/office/officeart/2005/8/layout/vProcess5"/>
    <dgm:cxn modelId="{F4C449A7-ED76-4B86-9AAA-D7037AC57A00}" srcId="{CAA00BEA-8999-4F97-8ED8-5EFB4DB60F2E}" destId="{EBF906EC-0AA1-45DF-8658-06DE7A4FA363}" srcOrd="1" destOrd="0" parTransId="{AD8F1DB6-177F-468C-95F9-CCEA71C8ACE8}" sibTransId="{B4D72626-569D-42FD-B543-7C69DFB20190}"/>
    <dgm:cxn modelId="{0A89CACB-A9F8-4C23-A54A-DC66A6C6B751}" type="presOf" srcId="{1972641A-2E4E-4425-9509-B84E58A6E960}" destId="{A7AE0D9A-4D57-447D-8FDA-7AEC5828D82F}" srcOrd="0" destOrd="2" presId="urn:microsoft.com/office/officeart/2005/8/layout/vProcess5"/>
    <dgm:cxn modelId="{22C147E9-0BC5-4E94-B303-D9C3580458D4}" srcId="{74A34EE8-C595-4592-A4BD-CC01C659C60E}" destId="{1972641A-2E4E-4425-9509-B84E58A6E960}" srcOrd="1" destOrd="0" parTransId="{28492976-86A7-408B-80E2-B17B7D1AC30B}" sibTransId="{ACE3B02B-9054-4277-A294-A5462150FB63}"/>
    <dgm:cxn modelId="{00E4C0EA-143B-43EF-AB57-54FD05AAC0D9}" type="presOf" srcId="{08DE9176-3B57-46DF-B27F-765A8A4FB524}" destId="{A7AE0D9A-4D57-447D-8FDA-7AEC5828D82F}" srcOrd="0" destOrd="1" presId="urn:microsoft.com/office/officeart/2005/8/layout/vProcess5"/>
    <dgm:cxn modelId="{559CCFF2-C6C6-46DB-A7C0-30A958ED592B}" type="presOf" srcId="{74A34EE8-C595-4592-A4BD-CC01C659C60E}" destId="{A7AE0D9A-4D57-447D-8FDA-7AEC5828D82F}" srcOrd="0" destOrd="0" presId="urn:microsoft.com/office/officeart/2005/8/layout/vProcess5"/>
    <dgm:cxn modelId="{BCD6FEF7-23A3-430A-BDF6-6A5145F35490}" type="presOf" srcId="{DA8678E1-6C8B-43FA-9657-E6BA3FDC796F}" destId="{A7AE0D9A-4D57-447D-8FDA-7AEC5828D82F}" srcOrd="0" destOrd="3" presId="urn:microsoft.com/office/officeart/2005/8/layout/vProcess5"/>
    <dgm:cxn modelId="{0E493C2F-BDA4-4C3C-959F-98F82E5C5AB9}" type="presParOf" srcId="{9375BA1F-5FF5-49C1-A08D-0B4B848563F8}" destId="{8520C714-4E6E-4DBD-BC1C-8844785C1DE8}" srcOrd="0" destOrd="0" presId="urn:microsoft.com/office/officeart/2005/8/layout/vProcess5"/>
    <dgm:cxn modelId="{BFCA7123-48B6-4EFB-9931-6C62C8A3663B}" type="presParOf" srcId="{9375BA1F-5FF5-49C1-A08D-0B4B848563F8}" destId="{A7AE0D9A-4D57-447D-8FDA-7AEC5828D82F}" srcOrd="1" destOrd="0" presId="urn:microsoft.com/office/officeart/2005/8/layout/vProcess5"/>
    <dgm:cxn modelId="{4F5FB144-E3F0-4CE8-A4D0-514639A4ADA9}" type="presParOf" srcId="{9375BA1F-5FF5-49C1-A08D-0B4B848563F8}" destId="{F25F0670-A94B-4C1C-BF53-5E719E1B4525}" srcOrd="2" destOrd="0" presId="urn:microsoft.com/office/officeart/2005/8/layout/vProcess5"/>
    <dgm:cxn modelId="{0F271A9B-9B94-476C-9919-20A85E71BF69}" type="presParOf" srcId="{9375BA1F-5FF5-49C1-A08D-0B4B848563F8}" destId="{66913123-0B1E-43AF-9D98-9D34AA8911B9}" srcOrd="3" destOrd="0" presId="urn:microsoft.com/office/officeart/2005/8/layout/vProcess5"/>
    <dgm:cxn modelId="{B3381289-ECFD-475F-9761-92FE729582AB}" type="presParOf" srcId="{9375BA1F-5FF5-49C1-A08D-0B4B848563F8}" destId="{CEBBD3E8-BE27-494B-94EC-626A969B8838}" srcOrd="4" destOrd="0" presId="urn:microsoft.com/office/officeart/2005/8/layout/vProcess5"/>
    <dgm:cxn modelId="{732B7B9F-721A-47E1-AF94-E9C30752B9D4}" type="presParOf" srcId="{9375BA1F-5FF5-49C1-A08D-0B4B848563F8}" destId="{60610AAC-AACC-4DB5-A329-D7E102EDF73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50CC1-DD73-471B-A0F8-0BD1114F642A}">
      <dsp:nvSpPr>
        <dsp:cNvPr id="0" name=""/>
        <dsp:cNvSpPr/>
      </dsp:nvSpPr>
      <dsp:spPr>
        <a:xfrm>
          <a:off x="0" y="8149"/>
          <a:ext cx="5607050" cy="1579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First described by Dumanian in 2002 to improve the intuitive control of myoelectric prostheses</a:t>
          </a:r>
        </a:p>
      </dsp:txBody>
      <dsp:txXfrm>
        <a:off x="77105" y="85254"/>
        <a:ext cx="5452840" cy="1425290"/>
      </dsp:txXfrm>
    </dsp:sp>
    <dsp:sp modelId="{CE0C0DE2-346A-4A0F-81D0-8271B57B0D4B}">
      <dsp:nvSpPr>
        <dsp:cNvPr id="0" name=""/>
        <dsp:cNvSpPr/>
      </dsp:nvSpPr>
      <dsp:spPr>
        <a:xfrm>
          <a:off x="0" y="1674049"/>
          <a:ext cx="5607050" cy="1579500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“active” treatment after neuroma excision to satisfy need for physiologic regeneration</a:t>
          </a:r>
        </a:p>
      </dsp:txBody>
      <dsp:txXfrm>
        <a:off x="77105" y="1751154"/>
        <a:ext cx="5452840" cy="1425290"/>
      </dsp:txXfrm>
    </dsp:sp>
    <dsp:sp modelId="{67098980-AB5C-423B-AACA-AE15B3CED305}">
      <dsp:nvSpPr>
        <dsp:cNvPr id="0" name=""/>
        <dsp:cNvSpPr/>
      </dsp:nvSpPr>
      <dsp:spPr>
        <a:xfrm>
          <a:off x="0" y="3339950"/>
          <a:ext cx="5607050" cy="157950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u="sng" kern="1200"/>
            <a:t>Give the nerve somewhere to go and something to do</a:t>
          </a:r>
          <a:endParaRPr lang="en-US" sz="3000" kern="1200"/>
        </a:p>
      </dsp:txBody>
      <dsp:txXfrm>
        <a:off x="77105" y="3417055"/>
        <a:ext cx="5452840" cy="1425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E0D9A-4D57-447D-8FDA-7AEC5828D82F}">
      <dsp:nvSpPr>
        <dsp:cNvPr id="0" name=""/>
        <dsp:cNvSpPr/>
      </dsp:nvSpPr>
      <dsp:spPr>
        <a:xfrm>
          <a:off x="0" y="0"/>
          <a:ext cx="8942948" cy="1675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Transected nerve stump placed within free, nonvascularized muscle graft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Graft ~ 30x15x5mm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Nerve secured along axis of muscle fibers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Larger nerve dissected into fascicular bundles</a:t>
          </a:r>
        </a:p>
      </dsp:txBody>
      <dsp:txXfrm>
        <a:off x="49086" y="49086"/>
        <a:ext cx="7210750" cy="1577751"/>
      </dsp:txXfrm>
    </dsp:sp>
    <dsp:sp modelId="{F25F0670-A94B-4C1C-BF53-5E719E1B4525}">
      <dsp:nvSpPr>
        <dsp:cNvPr id="0" name=""/>
        <dsp:cNvSpPr/>
      </dsp:nvSpPr>
      <dsp:spPr>
        <a:xfrm>
          <a:off x="1578167" y="2048351"/>
          <a:ext cx="8942948" cy="16759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Construct buried remote from surgical incision and away from weight-bearing surface</a:t>
          </a:r>
        </a:p>
      </dsp:txBody>
      <dsp:txXfrm>
        <a:off x="1627253" y="2097437"/>
        <a:ext cx="6177258" cy="1577751"/>
      </dsp:txXfrm>
    </dsp:sp>
    <dsp:sp modelId="{66913123-0B1E-43AF-9D98-9D34AA8911B9}">
      <dsp:nvSpPr>
        <dsp:cNvPr id="0" name=""/>
        <dsp:cNvSpPr/>
      </dsp:nvSpPr>
      <dsp:spPr>
        <a:xfrm>
          <a:off x="7853598" y="1317462"/>
          <a:ext cx="1089350" cy="10893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098702" y="1317462"/>
        <a:ext cx="599142" cy="819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2F39-8CE5-451E-BDFC-B66A45A056F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B3E-8FA4-4DBB-A59F-2F174F053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34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2F39-8CE5-451E-BDFC-B66A45A056F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B3E-8FA4-4DBB-A59F-2F174F053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8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2F39-8CE5-451E-BDFC-B66A45A056F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B3E-8FA4-4DBB-A59F-2F174F053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05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228600"/>
            <a:ext cx="998855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3451" y="1524001"/>
            <a:ext cx="4891616" cy="4714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298267" y="1524001"/>
            <a:ext cx="4893733" cy="47148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30400" y="6324600"/>
            <a:ext cx="1879600" cy="4905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78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520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602AEF0-4FD8-4B1A-9E6E-096D532756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228600"/>
            <a:ext cx="998855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03451" y="1524001"/>
            <a:ext cx="4891616" cy="4714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98267" y="1524001"/>
            <a:ext cx="4893733" cy="4714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30400" y="6324600"/>
            <a:ext cx="1879600" cy="4905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78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520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F9CC204-DB0D-4372-A732-9C64269FA0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7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2F39-8CE5-451E-BDFC-B66A45A056F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B3E-8FA4-4DBB-A59F-2F174F053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8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2F39-8CE5-451E-BDFC-B66A45A056F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B3E-8FA4-4DBB-A59F-2F174F053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45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2F39-8CE5-451E-BDFC-B66A45A056F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B3E-8FA4-4DBB-A59F-2F174F053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0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2F39-8CE5-451E-BDFC-B66A45A056F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B3E-8FA4-4DBB-A59F-2F174F053C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7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2F39-8CE5-451E-BDFC-B66A45A056F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B3E-8FA4-4DBB-A59F-2F174F053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9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2F39-8CE5-451E-BDFC-B66A45A056F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B3E-8FA4-4DBB-A59F-2F174F053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6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2F39-8CE5-451E-BDFC-B66A45A056F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B3E-8FA4-4DBB-A59F-2F174F053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4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9862F39-8CE5-451E-BDFC-B66A45A056F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B3E-8FA4-4DBB-A59F-2F174F053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2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9862F39-8CE5-451E-BDFC-B66A45A056F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99DEB3E-8FA4-4DBB-A59F-2F174F053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9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cid:3362339f-9d6d-49ed-a44c-1eac2841e67f@namprd04.prod.outlook.com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cid:a2405776-e910-4ce8-8d81-22b6b49ed8cf@namprd04.prod.outlook.com" TargetMode="External"/><Relationship Id="rId4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cid:68745869-c818-40cc-a8eb-994939d467dc@namprd04.prod.outlook.com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cid:55317500-2b6c-4101-b722-53e395a115a9@namprd04.prod.outlook.com" TargetMode="External"/><Relationship Id="rId4" Type="http://schemas.openxmlformats.org/officeDocument/2006/relationships/image" Target="../media/image3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cid:4d4f5593-1a0d-4b1f-95fb-5c17ceaa79f7@namprd04.prod.outlook.com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cid:40ece207-ade4-4966-bc6a-56cc66c7e8f1@namprd04.prod.outlook.com" TargetMode="External"/><Relationship Id="rId4" Type="http://schemas.openxmlformats.org/officeDocument/2006/relationships/image" Target="../media/image3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cid:3053856a-5d5e-469d-b185-c3a1f42d20bb@namprd04.prod.outlook.com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cid:932e5625-3bb8-440e-8622-4fd643aaedba@namprd04.prod.outlook.com" TargetMode="External"/><Relationship Id="rId4" Type="http://schemas.openxmlformats.org/officeDocument/2006/relationships/image" Target="../media/image3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cid:e1db9016-9d0b-40da-be79-8a4b95fd65b2@namprd04.prod.outlook.com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cid:d3a85f2e-2bc3-423c-ae1f-0e346fb1f9a4@namprd04.prod.outlook.com" TargetMode="External"/><Relationship Id="rId4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crdownload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CDD3-E46B-4688-873D-968D5209B0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Nerve repair and Neuroma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10C32-C57E-47CC-8BFD-34C858C44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Brian A. Pinsky, MD, FACS</a:t>
            </a:r>
          </a:p>
          <a:p>
            <a:r>
              <a:rPr lang="en-US" dirty="0"/>
              <a:t>Institute for Hand Surgery</a:t>
            </a:r>
          </a:p>
          <a:p>
            <a:r>
              <a:rPr lang="en-US" dirty="0"/>
              <a:t>Long Island Plastic Surgical Group, PC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B90BA4B-02D1-4C66-AC98-25D24E837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27" y="4771826"/>
            <a:ext cx="3490546" cy="269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5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9234" name="Picture 1026" descr="C:\My Documents\Handnerveentrap\seddonsunderland.jpg"/>
          <p:cNvPicPr>
            <a:picLocks noChangeAspect="1" noChangeArrowheads="1"/>
          </p:cNvPicPr>
          <p:nvPr/>
        </p:nvPicPr>
        <p:blipFill>
          <a:blip r:embed="rId2" cstate="print"/>
          <a:srcRect t="9428" r="1904" b="6898"/>
          <a:stretch>
            <a:fillRect/>
          </a:stretch>
        </p:blipFill>
        <p:spPr bwMode="auto">
          <a:xfrm>
            <a:off x="2750546" y="1124712"/>
            <a:ext cx="6690907" cy="4608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0293" y="200320"/>
            <a:ext cx="7491413" cy="1143000"/>
          </a:xfrm>
        </p:spPr>
        <p:txBody>
          <a:bodyPr/>
          <a:lstStyle/>
          <a:p>
            <a:r>
              <a:rPr lang="en-US" dirty="0"/>
              <a:t>Nerve Repair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1" y="1524001"/>
            <a:ext cx="7491413" cy="471487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3200" i="1" dirty="0"/>
              <a:t>Timing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Functional results of primary and early secondary nerve repair </a:t>
            </a:r>
            <a:r>
              <a:rPr lang="en-US" sz="2400" i="1" dirty="0"/>
              <a:t>similar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Primary repair generally preferred </a:t>
            </a:r>
            <a:r>
              <a:rPr lang="en-US" sz="2000" u="sng" dirty="0"/>
              <a:t>if</a:t>
            </a:r>
            <a:r>
              <a:rPr lang="en-US" sz="2000" dirty="0"/>
              <a:t>: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Proximal injuries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Operate w/in 72 hours?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Identifiable nerve ends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Minimal contamination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Without associated injuries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Healthy patient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Trained surgeon</a:t>
            </a:r>
          </a:p>
          <a:p>
            <a:pPr lvl="3">
              <a:lnSpc>
                <a:spcPct val="90000"/>
              </a:lnSpc>
            </a:pPr>
            <a:r>
              <a:rPr lang="en-US" dirty="0">
                <a:highlight>
                  <a:srgbClr val="FFFF00"/>
                </a:highlight>
              </a:rPr>
              <a:t>TENSION FREE REPAIR!!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Delayed primary repair within 7 days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228600"/>
            <a:ext cx="7491413" cy="1143000"/>
          </a:xfrm>
        </p:spPr>
        <p:txBody>
          <a:bodyPr/>
          <a:lstStyle/>
          <a:p>
            <a:r>
              <a:rPr lang="en-US"/>
              <a:t>Basic Nerve Facts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1" y="1524001"/>
            <a:ext cx="7491413" cy="4714875"/>
          </a:xfrm>
        </p:spPr>
        <p:txBody>
          <a:bodyPr/>
          <a:lstStyle/>
          <a:p>
            <a:r>
              <a:rPr lang="en-US"/>
              <a:t>Nerve repair</a:t>
            </a:r>
          </a:p>
          <a:p>
            <a:pPr lvl="1"/>
            <a:r>
              <a:rPr lang="en-US"/>
              <a:t>Patient age</a:t>
            </a:r>
          </a:p>
          <a:p>
            <a:pPr lvl="2"/>
            <a:r>
              <a:rPr lang="en-US"/>
              <a:t>Younger patient</a:t>
            </a:r>
          </a:p>
          <a:p>
            <a:pPr lvl="3"/>
            <a:r>
              <a:rPr lang="en-US"/>
              <a:t>Better functional outcome</a:t>
            </a:r>
          </a:p>
          <a:p>
            <a:pPr lvl="3"/>
            <a:r>
              <a:rPr lang="en-US"/>
              <a:t>Optimal recovery in less than 20 years of age</a:t>
            </a:r>
          </a:p>
          <a:p>
            <a:pPr lvl="4"/>
            <a:r>
              <a:rPr lang="en-US"/>
              <a:t>Motor/sensory nerve</a:t>
            </a:r>
          </a:p>
          <a:p>
            <a:pPr lvl="3"/>
            <a:r>
              <a:rPr lang="en-US"/>
              <a:t>Digital nerve repairs</a:t>
            </a:r>
          </a:p>
          <a:p>
            <a:pPr lvl="4"/>
            <a:r>
              <a:rPr lang="en-US"/>
              <a:t>Good results up to 50 years of age</a:t>
            </a:r>
          </a:p>
          <a:p>
            <a:pPr lvl="1"/>
            <a:r>
              <a:rPr lang="en-US"/>
              <a:t>Condition of the wound</a:t>
            </a:r>
          </a:p>
          <a:p>
            <a:pPr lvl="2"/>
            <a:r>
              <a:rPr lang="en-US"/>
              <a:t>Increased intraneural damage with extensive injuries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228600"/>
            <a:ext cx="7491413" cy="1143000"/>
          </a:xfrm>
        </p:spPr>
        <p:txBody>
          <a:bodyPr/>
          <a:lstStyle/>
          <a:p>
            <a:r>
              <a:rPr lang="en-US"/>
              <a:t>Basic Nerve Facts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1" y="1524001"/>
            <a:ext cx="7491413" cy="4714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Nerve repair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Level of Injury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More proximal injury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Worse functional return (distance to target organ/motor end plate)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Tension of repair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Elasticity of neural tissues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Elongation by 10-15% will impair circulation and cause fibrosis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After this point nerve conductivity diminishes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Gap size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Worse results with gap &gt; 2.5 cm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Very poor results with gap &gt; 5cm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Bridge with grafting (autograft or allograft), neurotization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228600"/>
            <a:ext cx="7491413" cy="1143000"/>
          </a:xfrm>
        </p:spPr>
        <p:txBody>
          <a:bodyPr/>
          <a:lstStyle/>
          <a:p>
            <a:r>
              <a:rPr lang="en-US"/>
              <a:t>Basic Nerve Facts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1" y="1524001"/>
            <a:ext cx="7491413" cy="4714875"/>
          </a:xfrm>
        </p:spPr>
        <p:txBody>
          <a:bodyPr/>
          <a:lstStyle/>
          <a:p>
            <a:r>
              <a:rPr lang="en-US" sz="3200" dirty="0"/>
              <a:t>Nerve repair</a:t>
            </a:r>
          </a:p>
          <a:p>
            <a:pPr lvl="1"/>
            <a:r>
              <a:rPr lang="en-US" sz="2800" dirty="0"/>
              <a:t>Technique</a:t>
            </a:r>
          </a:p>
          <a:p>
            <a:pPr lvl="2"/>
            <a:r>
              <a:rPr lang="en-US" sz="2800" dirty="0"/>
              <a:t>Precise match of motor and sensory fascicles</a:t>
            </a:r>
          </a:p>
          <a:p>
            <a:pPr lvl="2"/>
            <a:r>
              <a:rPr lang="en-US" sz="2800" dirty="0"/>
              <a:t>No significant difference in outcome by type of repair</a:t>
            </a:r>
          </a:p>
          <a:p>
            <a:pPr lvl="3"/>
            <a:r>
              <a:rPr lang="en-US" sz="2800" dirty="0" err="1">
                <a:highlight>
                  <a:srgbClr val="FFFF00"/>
                </a:highlight>
              </a:rPr>
              <a:t>Epineurial</a:t>
            </a:r>
            <a:endParaRPr lang="en-US" sz="2800" dirty="0">
              <a:highlight>
                <a:srgbClr val="FFFF00"/>
              </a:highlight>
            </a:endParaRPr>
          </a:p>
          <a:p>
            <a:pPr lvl="3"/>
            <a:r>
              <a:rPr lang="en-US" sz="2800" dirty="0"/>
              <a:t>Perineurial</a:t>
            </a:r>
          </a:p>
          <a:p>
            <a:pPr lvl="3"/>
            <a:r>
              <a:rPr lang="en-US" sz="2800" dirty="0"/>
              <a:t>Group Fascicular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228600"/>
            <a:ext cx="7491413" cy="1143000"/>
          </a:xfrm>
        </p:spPr>
        <p:txBody>
          <a:bodyPr/>
          <a:lstStyle/>
          <a:p>
            <a:r>
              <a:rPr lang="en-US" dirty="0"/>
              <a:t>Nerve repair Types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1524001"/>
            <a:ext cx="3670300" cy="4714875"/>
          </a:xfrm>
        </p:spPr>
        <p:txBody>
          <a:bodyPr/>
          <a:lstStyle/>
          <a:p>
            <a:r>
              <a:rPr lang="en-US" sz="2800" dirty="0"/>
              <a:t>Anatomy</a:t>
            </a:r>
          </a:p>
          <a:p>
            <a:pPr lvl="1"/>
            <a:r>
              <a:rPr lang="en-US" sz="2400" dirty="0" err="1"/>
              <a:t>Epineurial</a:t>
            </a:r>
            <a:r>
              <a:rPr lang="en-US" sz="2400" dirty="0"/>
              <a:t> repair</a:t>
            </a:r>
          </a:p>
          <a:p>
            <a:pPr lvl="2"/>
            <a:r>
              <a:rPr lang="en-US" sz="2000" dirty="0"/>
              <a:t>Outer epineurium sutured</a:t>
            </a:r>
          </a:p>
          <a:p>
            <a:pPr lvl="1"/>
            <a:r>
              <a:rPr lang="en-US" sz="2400" dirty="0"/>
              <a:t>Fascicular bundle and perineurial repair</a:t>
            </a:r>
          </a:p>
          <a:p>
            <a:pPr lvl="2"/>
            <a:r>
              <a:rPr lang="en-US" sz="2000" dirty="0"/>
              <a:t>Inner epineurium repaired</a:t>
            </a:r>
          </a:p>
          <a:p>
            <a:pPr lvl="1"/>
            <a:r>
              <a:rPr lang="en-US" sz="2400" dirty="0"/>
              <a:t>Fascicular repair</a:t>
            </a:r>
          </a:p>
          <a:p>
            <a:pPr lvl="2"/>
            <a:r>
              <a:rPr lang="en-US" sz="2000" dirty="0"/>
              <a:t>Perineurium sutured</a:t>
            </a:r>
          </a:p>
        </p:txBody>
      </p:sp>
      <p:pic>
        <p:nvPicPr>
          <p:cNvPr id="452614" name="Picture 6" descr="C:\My Documents\Handnerveentrap\repair type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7738" y="1524001"/>
            <a:ext cx="3651250" cy="47148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5704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780A0A2-0F13-4552-9B70-1A56707CE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Nerve Repair Techniques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C925E4D-63A0-4467-8314-91E65F10C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3468" y="2638044"/>
            <a:ext cx="3363974" cy="37816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altLang="en-US" sz="2800" u="sng" dirty="0" err="1">
                <a:solidFill>
                  <a:schemeClr val="bg1"/>
                </a:solidFill>
              </a:rPr>
              <a:t>Epineurial</a:t>
            </a:r>
            <a:r>
              <a:rPr lang="en-US" altLang="en-US" sz="2800" u="sng" dirty="0">
                <a:solidFill>
                  <a:schemeClr val="bg1"/>
                </a:solidFill>
              </a:rPr>
              <a:t> repair</a:t>
            </a:r>
            <a:r>
              <a:rPr lang="en-US" altLang="en-US" dirty="0">
                <a:solidFill>
                  <a:schemeClr val="bg1"/>
                </a:solidFill>
              </a:rPr>
              <a:t> - single layer repair of epineurium only w/ 8-0 or 9-0 nylon suture</a:t>
            </a:r>
          </a:p>
          <a:p>
            <a:pPr lvl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bg1"/>
                </a:solidFill>
              </a:rPr>
              <a:t>Smaller diameter sensory nerves</a:t>
            </a:r>
          </a:p>
          <a:p>
            <a:pPr lvl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bg1"/>
                </a:solidFill>
              </a:rPr>
              <a:t>Larger mixed nerves when sensory/motor fascicle identification not possible (</a:t>
            </a:r>
            <a:r>
              <a:rPr lang="en-US" altLang="en-US" dirty="0" err="1">
                <a:solidFill>
                  <a:schemeClr val="bg1"/>
                </a:solidFill>
              </a:rPr>
              <a:t>prox</a:t>
            </a:r>
            <a:r>
              <a:rPr lang="en-US" altLang="en-US" dirty="0">
                <a:solidFill>
                  <a:schemeClr val="bg1"/>
                </a:solidFill>
              </a:rPr>
              <a:t> limb)</a:t>
            </a:r>
          </a:p>
          <a:p>
            <a:pPr lvl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bg1"/>
                </a:solidFill>
              </a:rPr>
              <a:t>Well-aligned acute injuries in mixed nerves</a:t>
            </a:r>
          </a:p>
          <a:p>
            <a:pPr marL="228600" lvl="1" indent="0">
              <a:lnSpc>
                <a:spcPct val="90000"/>
              </a:lnSpc>
              <a:buNone/>
              <a:defRPr/>
            </a:pPr>
            <a:r>
              <a:rPr lang="en-US" altLang="en-US" dirty="0">
                <a:solidFill>
                  <a:schemeClr val="bg1"/>
                </a:solidFill>
              </a:rPr>
              <a:t>Can be augmented with fibrin glue or conduit</a:t>
            </a:r>
          </a:p>
        </p:txBody>
      </p:sp>
      <p:pic>
        <p:nvPicPr>
          <p:cNvPr id="24580" name="Picture 4" descr="lecture07_08">
            <a:extLst>
              <a:ext uri="{FF2B5EF4-FFF2-40B4-BE49-F238E27FC236}">
                <a16:creationId xmlns:a16="http://schemas.microsoft.com/office/drawing/2014/main" id="{286A2D24-E997-4516-ACDB-5EF98DD5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965461"/>
            <a:ext cx="6250769" cy="476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A71221-94E1-40CF-B51A-336E775B3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1793-3F15-473B-B333-773E2B793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2260" y="3137783"/>
            <a:ext cx="4270248" cy="2596776"/>
          </a:xfrm>
        </p:spPr>
        <p:txBody>
          <a:bodyPr>
            <a:noAutofit/>
          </a:bodyPr>
          <a:lstStyle/>
          <a:p>
            <a:pPr lvl="4"/>
            <a:r>
              <a:rPr lang="en-US" sz="2400" dirty="0"/>
              <a:t>Shorter execution time</a:t>
            </a:r>
          </a:p>
          <a:p>
            <a:pPr lvl="4"/>
            <a:r>
              <a:rPr lang="en-US" sz="2400" dirty="0"/>
              <a:t>Less technically demanding</a:t>
            </a:r>
          </a:p>
          <a:p>
            <a:pPr lvl="4"/>
            <a:r>
              <a:rPr lang="en-US" sz="2400" dirty="0"/>
              <a:t>Minimal magnification (3.5x loupes)</a:t>
            </a:r>
          </a:p>
          <a:p>
            <a:pPr lvl="4"/>
            <a:r>
              <a:rPr lang="en-US" sz="2400" dirty="0"/>
              <a:t>Intraneural contents undisrupted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18C4B-5789-4C72-9D26-E21A354BB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150703"/>
            <a:ext cx="4253484" cy="2596776"/>
          </a:xfrm>
        </p:spPr>
        <p:txBody>
          <a:bodyPr/>
          <a:lstStyle/>
          <a:p>
            <a:pPr lvl="4"/>
            <a:r>
              <a:rPr lang="en-US" sz="2400" dirty="0"/>
              <a:t>Imprecise alignment</a:t>
            </a:r>
          </a:p>
          <a:p>
            <a:pPr lvl="4"/>
            <a:r>
              <a:rPr lang="en-US" sz="2400" dirty="0"/>
              <a:t>Performance by poorly trained personnel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4C9F3-48EE-47A3-B5E6-0D20C7B871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BB8EC6A-16E1-4C02-B4E6-75C18017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Epineurial</a:t>
            </a:r>
            <a:r>
              <a:rPr lang="en-US" dirty="0"/>
              <a:t> Repair</a:t>
            </a:r>
          </a:p>
        </p:txBody>
      </p:sp>
    </p:spTree>
    <p:extLst>
      <p:ext uri="{BB962C8B-B14F-4D97-AF65-F5344CB8AC3E}">
        <p14:creationId xmlns:p14="http://schemas.microsoft.com/office/powerpoint/2010/main" val="1297945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A6E0F55-F82E-479E-A7C3-323A498C5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 altLang="en-US"/>
              <a:t>Group Fascicular Repair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89D7597-7E13-48D6-AFE5-E9CC681AE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l"/>
              <a:defRPr/>
            </a:pPr>
            <a:r>
              <a:rPr lang="en-US" altLang="en-US" dirty="0"/>
              <a:t>Repair of individual motor and sensory fascicular groups with internal/external </a:t>
            </a:r>
            <a:r>
              <a:rPr lang="en-US" altLang="en-US" dirty="0" err="1"/>
              <a:t>epineurial</a:t>
            </a:r>
            <a:r>
              <a:rPr lang="en-US" altLang="en-US" dirty="0"/>
              <a:t> sutures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altLang="en-US" dirty="0"/>
              <a:t>Fascicular groups identified w/ stimulation (w/in 72h) or direct inspection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altLang="en-US" dirty="0"/>
              <a:t>Only use with clear identification of motor and sensory groups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altLang="en-US" dirty="0"/>
              <a:t>NO CLEAR BENEFIT of group fascicular repair vs. </a:t>
            </a:r>
            <a:r>
              <a:rPr lang="en-US" altLang="en-US" dirty="0" err="1"/>
              <a:t>epineurial</a:t>
            </a:r>
            <a:r>
              <a:rPr lang="en-US" altLang="en-US" dirty="0"/>
              <a:t> repair, may be counterproductive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4" descr="graphic-8">
            <a:extLst>
              <a:ext uri="{FF2B5EF4-FFF2-40B4-BE49-F238E27FC236}">
                <a16:creationId xmlns:a16="http://schemas.microsoft.com/office/drawing/2014/main" id="{176E11AE-248C-4666-9164-2BE336C6E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>
            <a:fillRect/>
          </a:stretch>
        </p:blipFill>
        <p:spPr bwMode="auto">
          <a:xfrm>
            <a:off x="7715890" y="1823177"/>
            <a:ext cx="3328416" cy="32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D26BB5-C8FD-49BF-BAE7-7D14CFFB7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DC1A-FA08-4C66-AA87-EA5D803611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Technique of choice in nerve grafting</a:t>
            </a:r>
          </a:p>
          <a:p>
            <a:r>
              <a:rPr lang="en-US" sz="1800" dirty="0"/>
              <a:t>Best in nerves with fewer than 5 fascicles</a:t>
            </a:r>
          </a:p>
          <a:p>
            <a:r>
              <a:rPr lang="en-US" sz="1800" dirty="0"/>
              <a:t>Better fascicular alignment</a:t>
            </a:r>
          </a:p>
          <a:p>
            <a:r>
              <a:rPr lang="en-US" sz="1800" dirty="0"/>
              <a:t>More axons entering </a:t>
            </a:r>
            <a:r>
              <a:rPr lang="en-US" sz="1800" dirty="0" err="1"/>
              <a:t>endoneurial</a:t>
            </a:r>
            <a:r>
              <a:rPr lang="en-US" sz="1800" dirty="0"/>
              <a:t> tubes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6A786-47FB-4444-8477-93556182C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775886" cy="2596776"/>
          </a:xfrm>
        </p:spPr>
        <p:txBody>
          <a:bodyPr/>
          <a:lstStyle/>
          <a:p>
            <a:pPr lvl="4"/>
            <a:r>
              <a:rPr lang="en-US" sz="1800" dirty="0"/>
              <a:t>Longer operative time</a:t>
            </a:r>
          </a:p>
          <a:p>
            <a:pPr lvl="4"/>
            <a:r>
              <a:rPr lang="en-US" sz="1800" dirty="0"/>
              <a:t>More technically demanding</a:t>
            </a:r>
          </a:p>
          <a:p>
            <a:pPr lvl="4"/>
            <a:r>
              <a:rPr lang="en-US" sz="1800" dirty="0"/>
              <a:t>Increased fibrosis at suture site</a:t>
            </a:r>
          </a:p>
          <a:p>
            <a:pPr lvl="4"/>
            <a:r>
              <a:rPr lang="en-US" sz="1800" dirty="0"/>
              <a:t>Vascular compromise of fascicles/axons</a:t>
            </a:r>
          </a:p>
          <a:p>
            <a:pPr lvl="4"/>
            <a:r>
              <a:rPr lang="en-US" sz="1800" dirty="0"/>
              <a:t>Trauma to nerve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16A79-990A-4B9D-BF5D-E88E565660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DIsadvatages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4DF366-25B1-4780-B739-E44068A2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Fascicular Repair</a:t>
            </a:r>
          </a:p>
        </p:txBody>
      </p:sp>
    </p:spTree>
    <p:extLst>
      <p:ext uri="{BB962C8B-B14F-4D97-AF65-F5344CB8AC3E}">
        <p14:creationId xmlns:p14="http://schemas.microsoft.com/office/powerpoint/2010/main" val="385918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D452D3-FCF5-4BBD-87B4-EAE97FF1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E1762-092D-4CF4-A698-6DC05EA45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47189"/>
            <a:ext cx="7772400" cy="2524886"/>
          </a:xfrm>
        </p:spPr>
        <p:txBody>
          <a:bodyPr>
            <a:noAutofit/>
          </a:bodyPr>
          <a:lstStyle/>
          <a:p>
            <a:r>
              <a:rPr lang="en-US" sz="3200" dirty="0"/>
              <a:t>MD – Case Western Reserve University</a:t>
            </a:r>
          </a:p>
          <a:p>
            <a:endParaRPr lang="en-US" sz="3200" dirty="0"/>
          </a:p>
          <a:p>
            <a:r>
              <a:rPr lang="en-US" sz="3200" dirty="0"/>
              <a:t>Plastic &amp; Reconstructive Surgery – Mt. Sinai Hospital</a:t>
            </a:r>
          </a:p>
          <a:p>
            <a:endParaRPr lang="en-US" sz="3200" dirty="0"/>
          </a:p>
          <a:p>
            <a:r>
              <a:rPr lang="en-US" sz="3200" dirty="0"/>
              <a:t>Hand &amp; Microsurgery - UCLA</a:t>
            </a:r>
          </a:p>
        </p:txBody>
      </p:sp>
      <p:pic>
        <p:nvPicPr>
          <p:cNvPr id="4100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E3F6DE-7D5F-4580-951E-C3BB9256B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031" y="5172075"/>
            <a:ext cx="29829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3678530-5AC9-410C-B373-45DCCD578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Nerve Graft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BEC2FDF-3B28-4995-A699-3A0CEF687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31136" y="2289976"/>
            <a:ext cx="7729728" cy="456802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charset="2"/>
              <a:buChar char="l"/>
              <a:defRPr/>
            </a:pPr>
            <a:r>
              <a:rPr lang="en-US" altLang="en-US" sz="3600" dirty="0"/>
              <a:t>Indicated when &gt;10% elongation of nerve required to bridge gap</a:t>
            </a:r>
          </a:p>
          <a:p>
            <a:pPr lvl="1">
              <a:defRPr/>
            </a:pPr>
            <a:r>
              <a:rPr lang="en-US" altLang="en-US" sz="3600" dirty="0"/>
              <a:t>Gaps &gt; 5mm</a:t>
            </a:r>
          </a:p>
          <a:p>
            <a:pPr lvl="1">
              <a:defRPr/>
            </a:pPr>
            <a:r>
              <a:rPr lang="en-US" altLang="en-US" sz="3600" dirty="0"/>
              <a:t>Or if single 9-0 suture does not hold with limb positioning</a:t>
            </a:r>
          </a:p>
          <a:p>
            <a:pPr>
              <a:buFont typeface="Wingdings" charset="2"/>
              <a:buChar char="l"/>
              <a:defRPr/>
            </a:pPr>
            <a:r>
              <a:rPr lang="en-US" altLang="en-US" sz="3600" dirty="0"/>
              <a:t>Ischemia of nerve end with 15% elongation</a:t>
            </a:r>
          </a:p>
          <a:p>
            <a:pPr lvl="1"/>
            <a:r>
              <a:rPr lang="en-US" sz="3600" dirty="0"/>
              <a:t>Recommended for gaps &gt; 2 cm</a:t>
            </a:r>
          </a:p>
          <a:p>
            <a:pPr lvl="1"/>
            <a:r>
              <a:rPr lang="en-US" sz="3600" dirty="0"/>
              <a:t>Interfascicular technique</a:t>
            </a:r>
          </a:p>
          <a:p>
            <a:pPr lvl="1"/>
            <a:r>
              <a:rPr lang="en-US" sz="3600" dirty="0"/>
              <a:t>Best recovery if grafting performed between 6-12 months postinjury</a:t>
            </a:r>
          </a:p>
          <a:p>
            <a:pPr marL="228600" lvl="1" indent="0">
              <a:buNone/>
            </a:pPr>
            <a:endParaRPr lang="en-US" altLang="en-US" sz="2800" dirty="0"/>
          </a:p>
          <a:p>
            <a:pPr>
              <a:buFont typeface="Wingdings" charset="2"/>
              <a:buChar char="l"/>
              <a:defRPr/>
            </a:pPr>
            <a:r>
              <a:rPr lang="en-US" altLang="en-US" sz="3600" dirty="0"/>
              <a:t>Autograft vs. Allograft vs Conduit</a:t>
            </a:r>
          </a:p>
          <a:p>
            <a:pPr lvl="1">
              <a:buFont typeface="Wingdings" charset="2"/>
              <a:buChar char="l"/>
              <a:defRPr/>
            </a:pPr>
            <a:r>
              <a:rPr lang="en-US" altLang="en-US" sz="3600" dirty="0"/>
              <a:t>Donor nerves:  sural/MABC/LABS/obturator (motor)/spare parts</a:t>
            </a:r>
          </a:p>
          <a:p>
            <a:pPr lvl="1">
              <a:buFont typeface="Wingdings" charset="2"/>
              <a:buChar char="l"/>
              <a:defRPr/>
            </a:pPr>
            <a:r>
              <a:rPr lang="en-US" altLang="en-US" sz="3600" dirty="0"/>
              <a:t>Processes nerve allograft (Axogen)</a:t>
            </a:r>
          </a:p>
          <a:p>
            <a:pPr>
              <a:buFont typeface="Wingdings" charset="2"/>
              <a:buChar char="l"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B37984D-1E30-4209-A707-874793B44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Nerve Repair Outcomes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1D751FD-7317-456D-BB32-61EFE9083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charset="2"/>
              <a:buChar char="l"/>
              <a:defRPr/>
            </a:pPr>
            <a:r>
              <a:rPr lang="en-US" altLang="en-US" sz="2800"/>
              <a:t>Meta-analysis PRS 2005</a:t>
            </a:r>
          </a:p>
          <a:p>
            <a:pPr lvl="2">
              <a:lnSpc>
                <a:spcPct val="80000"/>
              </a:lnSpc>
              <a:buFont typeface="Wingdings" charset="2"/>
              <a:buChar char="l"/>
              <a:defRPr/>
            </a:pPr>
            <a:r>
              <a:rPr lang="en-US" altLang="en-US" sz="2000"/>
              <a:t>23 articles, 623 nerve injuries</a:t>
            </a:r>
          </a:p>
          <a:p>
            <a:pPr>
              <a:lnSpc>
                <a:spcPct val="80000"/>
              </a:lnSpc>
              <a:buFont typeface="Wingdings" charset="2"/>
              <a:buChar char="l"/>
              <a:defRPr/>
            </a:pPr>
            <a:r>
              <a:rPr lang="en-US" altLang="en-US" sz="2800"/>
              <a:t>Factor influencing outcome:</a:t>
            </a:r>
          </a:p>
          <a:p>
            <a:pPr lvl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altLang="en-US" sz="2400"/>
              <a:t>Age, delay to repair, site, and type of nerve injury</a:t>
            </a:r>
          </a:p>
          <a:p>
            <a:pPr lvl="1">
              <a:lnSpc>
                <a:spcPct val="80000"/>
              </a:lnSpc>
              <a:buFont typeface="Wingdings" charset="2"/>
              <a:buChar char="n"/>
              <a:defRPr/>
            </a:pPr>
            <a:endParaRPr lang="en-US" altLang="en-US" sz="2400"/>
          </a:p>
          <a:p>
            <a:pPr>
              <a:lnSpc>
                <a:spcPct val="80000"/>
              </a:lnSpc>
              <a:buFont typeface="Wingdings" charset="2"/>
              <a:buChar char="l"/>
              <a:defRPr/>
            </a:pPr>
            <a:r>
              <a:rPr lang="en-US" altLang="en-US" sz="2800"/>
              <a:t>Satisfactory sensory outcome (&gt;= S3+) 42.6%</a:t>
            </a:r>
          </a:p>
          <a:p>
            <a:pPr>
              <a:lnSpc>
                <a:spcPct val="80000"/>
              </a:lnSpc>
              <a:buFont typeface="Wingdings" charset="2"/>
              <a:buChar char="l"/>
              <a:defRPr/>
            </a:pPr>
            <a:r>
              <a:rPr lang="en-US" altLang="en-US" sz="2800"/>
              <a:t>Satisfactory motor outcome (&gt;= M4) 51.6%</a:t>
            </a:r>
          </a:p>
          <a:p>
            <a:pPr>
              <a:lnSpc>
                <a:spcPct val="80000"/>
              </a:lnSpc>
              <a:buFont typeface="Wingdings" charset="2"/>
              <a:buChar char="l"/>
              <a:defRPr/>
            </a:pPr>
            <a:r>
              <a:rPr lang="en-US" altLang="en-US" sz="2800"/>
              <a:t>Motor and sensory outcomes correlated</a:t>
            </a:r>
          </a:p>
          <a:p>
            <a:pPr lvl="1">
              <a:lnSpc>
                <a:spcPct val="80000"/>
              </a:lnSpc>
              <a:buFont typeface="Wingdings" charset="2"/>
              <a:buChar char="n"/>
              <a:defRPr/>
            </a:pPr>
            <a:endParaRPr lang="en-US" altLang="en-US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68DF33A-97C8-4E8E-81A7-07DE69A93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Outcomes (continued)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74605EC-466A-4C94-817A-880191578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l"/>
              <a:defRPr/>
            </a:pPr>
            <a:r>
              <a:rPr lang="en-US" altLang="en-US" sz="2800"/>
              <a:t>Younger pts (16 under)  - 4x incr chance of satisfactory recovery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altLang="en-US" sz="2400"/>
              <a:t>Age &lt;12 at time of injury better subjective outcome (ie satisfaction, effect on profession, hobbies, etc)</a:t>
            </a:r>
          </a:p>
          <a:p>
            <a:pPr>
              <a:buFont typeface="Wingdings" charset="2"/>
              <a:buChar char="l"/>
              <a:defRPr/>
            </a:pPr>
            <a:r>
              <a:rPr lang="en-US" altLang="en-US" sz="2800"/>
              <a:t>Higher lesions and longer delay assoc with poor outcomes</a:t>
            </a:r>
          </a:p>
          <a:p>
            <a:pPr>
              <a:buFont typeface="Wingdings" charset="2"/>
              <a:buChar char="l"/>
              <a:defRPr/>
            </a:pPr>
            <a:r>
              <a:rPr lang="en-US" altLang="en-US" sz="2800"/>
              <a:t>Ulnar nerve repair 71% lower chance of motor recovery than median nerve</a:t>
            </a:r>
          </a:p>
          <a:p>
            <a:pPr>
              <a:buFont typeface="Wingdings" charset="2"/>
              <a:buChar char="l"/>
              <a:defRPr/>
            </a:pPr>
            <a:endParaRPr lang="en-US" altLang="en-US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156ADD4-9898-428F-A1E9-014B2DD6C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Outcomes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28BBEB8-84D9-436E-852E-2E8C91EC2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Char char="l"/>
              <a:defRPr/>
            </a:pPr>
            <a:r>
              <a:rPr lang="en-US" altLang="en-US" sz="2800" dirty="0"/>
              <a:t>Outcomes after peripheral nerve repair improve up to 5 </a:t>
            </a:r>
            <a:r>
              <a:rPr lang="en-US" altLang="en-US" sz="2800" dirty="0" err="1"/>
              <a:t>yrs</a:t>
            </a:r>
            <a:r>
              <a:rPr lang="en-US" altLang="en-US" sz="2800" dirty="0"/>
              <a:t> post injury</a:t>
            </a:r>
          </a:p>
          <a:p>
            <a:pPr lvl="2">
              <a:buFont typeface="Wingdings" charset="2"/>
              <a:buChar char="l"/>
              <a:defRPr/>
            </a:pPr>
            <a:r>
              <a:rPr lang="en-US" altLang="en-US" sz="2800" dirty="0"/>
              <a:t>CNS adaptability and plasticity</a:t>
            </a:r>
          </a:p>
          <a:p>
            <a:pPr>
              <a:buFont typeface="Wingdings" charset="2"/>
              <a:buChar char="l"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7891F7B-5B50-461F-94E9-6692AFB15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Nerve Transfers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FEC5286-4287-4348-98CD-EC1535728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charset="2"/>
              <a:buChar char="l"/>
              <a:defRPr/>
            </a:pPr>
            <a:r>
              <a:rPr lang="en-US" altLang="en-US" sz="2800" dirty="0"/>
              <a:t>Motor nerve transfers of expendable donor nerve close to motor end plate</a:t>
            </a:r>
          </a:p>
          <a:p>
            <a:pPr lvl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altLang="en-US" sz="2800" dirty="0"/>
              <a:t>Minimizes time to reinnervation</a:t>
            </a:r>
          </a:p>
          <a:p>
            <a:pPr lvl="1">
              <a:lnSpc>
                <a:spcPct val="80000"/>
              </a:lnSpc>
              <a:buFont typeface="Wingdings" charset="2"/>
              <a:buChar char="n"/>
              <a:defRPr/>
            </a:pPr>
            <a:r>
              <a:rPr lang="en-US" altLang="en-US" sz="2800" dirty="0"/>
              <a:t>Donor and recipient synergy</a:t>
            </a:r>
          </a:p>
          <a:p>
            <a:pPr lvl="1">
              <a:lnSpc>
                <a:spcPct val="80000"/>
              </a:lnSpc>
              <a:buFont typeface="Wingdings" charset="2"/>
              <a:buChar char="n"/>
              <a:defRPr/>
            </a:pPr>
            <a:endParaRPr lang="en-US" altLang="en-US" sz="2800" dirty="0"/>
          </a:p>
          <a:p>
            <a:pPr>
              <a:lnSpc>
                <a:spcPct val="80000"/>
              </a:lnSpc>
              <a:buFont typeface="Wingdings" charset="2"/>
              <a:buChar char="l"/>
              <a:defRPr/>
            </a:pPr>
            <a:r>
              <a:rPr lang="en-US" altLang="en-US" sz="2800" dirty="0"/>
              <a:t>Transfer of non-essential purely sensory nerve</a:t>
            </a:r>
          </a:p>
          <a:p>
            <a:pPr>
              <a:lnSpc>
                <a:spcPct val="80000"/>
              </a:lnSpc>
              <a:buFont typeface="Wingdings" charset="2"/>
              <a:buChar char="l"/>
              <a:defRPr/>
            </a:pPr>
            <a:r>
              <a:rPr lang="en-US" altLang="en-US" sz="2800" dirty="0"/>
              <a:t>Post-op motor or sensory re-education essential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9990E8B-33E5-4F9E-9BD9-2CA3B3BD9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Nerve Transfer Indications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CCBBA60-3B93-4FF4-8773-D05B85A46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  <a:defRPr/>
            </a:pPr>
            <a:r>
              <a:rPr lang="en-US" altLang="en-US" sz="2800" dirty="0"/>
              <a:t>Proximal peripheral nerve injuries or brachial plexus injuries when </a:t>
            </a:r>
            <a:r>
              <a:rPr lang="en-US" altLang="en-US" sz="2800" dirty="0" err="1"/>
              <a:t>prox</a:t>
            </a:r>
            <a:r>
              <a:rPr lang="en-US" altLang="en-US" sz="2800" dirty="0"/>
              <a:t> stump unavailable or too far to expect meaningful recovery</a:t>
            </a:r>
          </a:p>
          <a:p>
            <a:pPr>
              <a:buFont typeface="Wingdings" charset="2"/>
              <a:buChar char="l"/>
              <a:defRPr/>
            </a:pPr>
            <a:r>
              <a:rPr lang="en-US" altLang="en-US" sz="2800" dirty="0"/>
              <a:t>Avoid areas of severe scarring</a:t>
            </a:r>
          </a:p>
          <a:p>
            <a:pPr>
              <a:buFont typeface="Wingdings" charset="2"/>
              <a:buChar char="l"/>
              <a:defRPr/>
            </a:pPr>
            <a:r>
              <a:rPr lang="en-US" altLang="en-US" sz="2800" dirty="0"/>
              <a:t>Delayed presentation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D6B9959-3EEB-45CF-85B8-313DA8237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End:Side Neurorrhaphy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60896D0-543F-4C03-9EA0-F61826F4C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047" y="2638044"/>
            <a:ext cx="7729728" cy="310198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l"/>
              <a:defRPr/>
            </a:pPr>
            <a:r>
              <a:rPr lang="en-US" altLang="en-US" sz="2800" dirty="0"/>
              <a:t>Useful with long nerve gaps and proximal injuries</a:t>
            </a:r>
          </a:p>
          <a:p>
            <a:pPr>
              <a:buFont typeface="Wingdings" charset="2"/>
              <a:buChar char="l"/>
              <a:defRPr/>
            </a:pPr>
            <a:r>
              <a:rPr lang="en-US" altLang="en-US" sz="2800" dirty="0"/>
              <a:t>Avoids donor deficit</a:t>
            </a:r>
          </a:p>
          <a:p>
            <a:pPr>
              <a:buFont typeface="Wingdings" charset="2"/>
              <a:buChar char="l"/>
              <a:defRPr/>
            </a:pPr>
            <a:r>
              <a:rPr lang="en-US" altLang="en-US" sz="2800" dirty="0"/>
              <a:t>Sensory nerves exhibit collateral sprouting of axons w/o previous injury; motor nerve require deliberate axonal injury</a:t>
            </a:r>
          </a:p>
          <a:p>
            <a:pPr>
              <a:buFont typeface="Wingdings" charset="2"/>
              <a:buChar char="l"/>
              <a:defRPr/>
            </a:pPr>
            <a:r>
              <a:rPr lang="en-US" altLang="en-US" sz="2800" dirty="0"/>
              <a:t>Axons sprout from closest </a:t>
            </a:r>
            <a:r>
              <a:rPr lang="en-US" altLang="en-US" sz="2800" dirty="0" err="1"/>
              <a:t>prox</a:t>
            </a:r>
            <a:r>
              <a:rPr lang="en-US" altLang="en-US" sz="2800" dirty="0"/>
              <a:t> Node of Ranvier</a:t>
            </a:r>
          </a:p>
          <a:p>
            <a:pPr>
              <a:buFont typeface="Wingdings" charset="2"/>
              <a:buChar char="l"/>
              <a:defRPr/>
            </a:pPr>
            <a:r>
              <a:rPr lang="en-US" altLang="en-US" sz="2800" dirty="0"/>
              <a:t>+/- perineurial window</a:t>
            </a:r>
          </a:p>
        </p:txBody>
      </p:sp>
      <p:pic>
        <p:nvPicPr>
          <p:cNvPr id="34820" name="Picture 4" descr="drwalt15">
            <a:extLst>
              <a:ext uri="{FF2B5EF4-FFF2-40B4-BE49-F238E27FC236}">
                <a16:creationId xmlns:a16="http://schemas.microsoft.com/office/drawing/2014/main" id="{344CB81E-C948-4E06-9B48-C6DE47091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557" y="3366710"/>
            <a:ext cx="35814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34C3688-6C44-4DA7-9BD6-A87A9DA22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Transfers for ulnar nerve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54E7878-F016-410F-AD9A-D62A30277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l"/>
              <a:defRPr/>
            </a:pPr>
            <a:r>
              <a:rPr lang="en-US" altLang="en-US" sz="2800"/>
              <a:t>Motor donor: Anterior Interosseous Nerve 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altLang="en-US" sz="2400"/>
              <a:t>75% axon count of deep motor br.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altLang="en-US" sz="2400"/>
              <a:t>Minimal donor deficit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altLang="en-US" sz="2400"/>
              <a:t>Initially described using end:end anastamosis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altLang="en-US" sz="2400"/>
              <a:t>Reliable anti-claw procedure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altLang="en-US" sz="2400"/>
              <a:t>Does NOT restore normal intrinsic fctn or power pinch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altLang="en-US" sz="2400"/>
              <a:t>Must be w/in 6 mo of nerve injury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altLang="en-US" sz="2400"/>
              <a:t>Add side:side tenodesis for FDP and power grip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O-AIN-to-Ulnar---IMG_5965">
            <a:extLst>
              <a:ext uri="{FF2B5EF4-FFF2-40B4-BE49-F238E27FC236}">
                <a16:creationId xmlns:a16="http://schemas.microsoft.com/office/drawing/2014/main" id="{A9851925-1AF0-4370-A8C0-A2A791AF1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0" y="1447799"/>
            <a:ext cx="5922880" cy="402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SO-AIN-to-Ulnar---IMG_5973">
            <a:extLst>
              <a:ext uri="{FF2B5EF4-FFF2-40B4-BE49-F238E27FC236}">
                <a16:creationId xmlns:a16="http://schemas.microsoft.com/office/drawing/2014/main" id="{1A5D0B05-23AF-45DD-8264-27832C36F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447799"/>
            <a:ext cx="6036077" cy="40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08F885-91D0-491A-9730-7E428DB6C392}"/>
              </a:ext>
            </a:extLst>
          </p:cNvPr>
          <p:cNvSpPr txBox="1"/>
          <p:nvPr/>
        </p:nvSpPr>
        <p:spPr>
          <a:xfrm>
            <a:off x="4333461" y="636104"/>
            <a:ext cx="385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Reverse </a:t>
            </a:r>
            <a:r>
              <a:rPr lang="en-US" dirty="0" err="1"/>
              <a:t>End:Side</a:t>
            </a:r>
            <a:r>
              <a:rPr lang="en-US" dirty="0"/>
              <a:t> AIN Transfer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A844-29BC-47B9-914C-ACC66B89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neuroma?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7E5D4-96B6-4956-AB86-32F65E966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8833" y="2655297"/>
            <a:ext cx="4271771" cy="3101982"/>
          </a:xfrm>
        </p:spPr>
        <p:txBody>
          <a:bodyPr>
            <a:normAutofit/>
          </a:bodyPr>
          <a:lstStyle/>
          <a:p>
            <a:r>
              <a:rPr lang="en-US" sz="2400" dirty="0"/>
              <a:t>Physiologic response to nerve injury</a:t>
            </a:r>
          </a:p>
          <a:p>
            <a:r>
              <a:rPr lang="en-US" sz="2400" i="1" dirty="0"/>
              <a:t>Distal stump </a:t>
            </a:r>
            <a:r>
              <a:rPr lang="en-US" sz="2400" dirty="0"/>
              <a:t>– Wallerian degeneration</a:t>
            </a:r>
          </a:p>
          <a:p>
            <a:r>
              <a:rPr lang="en-US" sz="2400" i="1" dirty="0"/>
              <a:t>Proximal stump </a:t>
            </a:r>
            <a:r>
              <a:rPr lang="en-US" sz="2400" dirty="0"/>
              <a:t>– attempt to regenerate towards distal target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B04A46-B2E4-4389-82F6-FE2517EE9A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82" y="2377122"/>
            <a:ext cx="6166732" cy="2103755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EFB9A9E-295A-424F-AEC4-46967A5C55BA}"/>
              </a:ext>
            </a:extLst>
          </p:cNvPr>
          <p:cNvSpPr/>
          <p:nvPr/>
        </p:nvSpPr>
        <p:spPr>
          <a:xfrm>
            <a:off x="5937982" y="3429000"/>
            <a:ext cx="2090450" cy="12755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60E2448-52DA-4A19-B4A1-F8A5B0741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068" y="5354568"/>
            <a:ext cx="2334063" cy="180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0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13DB-2027-404E-9397-9B12764F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08A8A-1E50-4424-A46F-41E4425F8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44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E15D4C-143B-429A-966C-577BC84D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Classic</a:t>
            </a:r>
            <a:r>
              <a:rPr lang="en-US" dirty="0"/>
              <a:t> Neuroma definition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05212-4C64-470D-A01A-76DCAC7FF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75" y="2540151"/>
            <a:ext cx="7729728" cy="3101983"/>
          </a:xfrm>
        </p:spPr>
        <p:txBody>
          <a:bodyPr>
            <a:normAutofit/>
          </a:bodyPr>
          <a:lstStyle/>
          <a:p>
            <a:r>
              <a:rPr lang="en-US" sz="2800" i="1" u="sng" dirty="0"/>
              <a:t>Disorganized whirling of large and small nerve fascicles with well myelinated fibers in a dense connective tissue stroma</a:t>
            </a:r>
          </a:p>
          <a:p>
            <a:endParaRPr lang="en-US" sz="2800" dirty="0"/>
          </a:p>
          <a:p>
            <a:r>
              <a:rPr lang="en-US" sz="2800" dirty="0"/>
              <a:t>Sensory or mixed nerves</a:t>
            </a:r>
          </a:p>
          <a:p>
            <a:pPr lvl="2"/>
            <a:r>
              <a:rPr lang="en-US" sz="2600" dirty="0"/>
              <a:t>Motor nerve do not form symptomatic neuroma</a:t>
            </a:r>
          </a:p>
        </p:txBody>
      </p:sp>
      <p:pic>
        <p:nvPicPr>
          <p:cNvPr id="8" name="Picture 7" descr="A picture containing fruit&#10;&#10;Description automatically generated">
            <a:extLst>
              <a:ext uri="{FF2B5EF4-FFF2-40B4-BE49-F238E27FC236}">
                <a16:creationId xmlns:a16="http://schemas.microsoft.com/office/drawing/2014/main" id="{40849DE7-BC32-4304-B888-376F66858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96" y="4520565"/>
            <a:ext cx="4177004" cy="2243138"/>
          </a:xfrm>
          <a:prstGeom prst="rect">
            <a:avLst/>
          </a:prstGeom>
        </p:spPr>
      </p:pic>
      <p:pic>
        <p:nvPicPr>
          <p:cNvPr id="3" name="Picture 2" descr="A lobster on a table&#10;&#10;Description automatically generated">
            <a:extLst>
              <a:ext uri="{FF2B5EF4-FFF2-40B4-BE49-F238E27FC236}">
                <a16:creationId xmlns:a16="http://schemas.microsoft.com/office/drawing/2014/main" id="{32D145FA-6041-4411-B0D4-8A09875EFD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8" t="39033" r="18496" b="42328"/>
          <a:stretch/>
        </p:blipFill>
        <p:spPr>
          <a:xfrm>
            <a:off x="8164287" y="2540151"/>
            <a:ext cx="3769566" cy="170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2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854E8F-93DA-4ACE-8FAD-926BBC553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436" y="1762927"/>
            <a:ext cx="4270248" cy="704087"/>
          </a:xfrm>
        </p:spPr>
        <p:txBody>
          <a:bodyPr>
            <a:normAutofit/>
          </a:bodyPr>
          <a:lstStyle/>
          <a:p>
            <a:r>
              <a:rPr lang="en-US" sz="2800" dirty="0"/>
              <a:t>End neuroma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16E7D-80D0-4577-A6C1-A1B52FB6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436" y="2665476"/>
            <a:ext cx="4270248" cy="3399422"/>
          </a:xfrm>
        </p:spPr>
        <p:txBody>
          <a:bodyPr>
            <a:normAutofit/>
          </a:bodyPr>
          <a:lstStyle/>
          <a:p>
            <a:r>
              <a:rPr lang="en-US" sz="2400" dirty="0"/>
              <a:t>Complete disruption of nerve fibers</a:t>
            </a:r>
          </a:p>
          <a:p>
            <a:r>
              <a:rPr lang="en-US" sz="2400" dirty="0"/>
              <a:t>Symptoms can depend on location of the neuroma</a:t>
            </a:r>
          </a:p>
          <a:p>
            <a:r>
              <a:rPr lang="en-US" sz="2400" dirty="0"/>
              <a:t>Post surgical / post traumatic</a:t>
            </a:r>
          </a:p>
          <a:p>
            <a:pPr lvl="1"/>
            <a:r>
              <a:rPr lang="en-US" sz="2000" dirty="0"/>
              <a:t>Amputees</a:t>
            </a:r>
          </a:p>
          <a:p>
            <a:r>
              <a:rPr lang="en-US" sz="2400" dirty="0"/>
              <a:t>Multiple treatment options 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F1D860-8A6F-4981-B9E8-8783CEE5E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1552" y="2665475"/>
            <a:ext cx="4253484" cy="3147495"/>
          </a:xfrm>
        </p:spPr>
        <p:txBody>
          <a:bodyPr>
            <a:normAutofit/>
          </a:bodyPr>
          <a:lstStyle/>
          <a:p>
            <a:r>
              <a:rPr lang="en-US" sz="2000" dirty="0"/>
              <a:t>Partial nerve injury</a:t>
            </a:r>
          </a:p>
          <a:p>
            <a:r>
              <a:rPr lang="en-US" sz="2000" dirty="0"/>
              <a:t>More complex treatment algorithm</a:t>
            </a:r>
          </a:p>
          <a:p>
            <a:r>
              <a:rPr lang="en-US" sz="2000" dirty="0"/>
              <a:t>Treatment depends on the degree of intact function</a:t>
            </a:r>
          </a:p>
          <a:p>
            <a:r>
              <a:rPr lang="en-US" sz="2000" dirty="0"/>
              <a:t>Occurs at every nerve repair coaptation</a:t>
            </a:r>
          </a:p>
          <a:p>
            <a:pPr lvl="2"/>
            <a:r>
              <a:rPr lang="en-US" sz="1800" dirty="0"/>
              <a:t>Relevant to secondary reoperation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4AE1FD-FABC-41FA-9064-F12BDBA183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1552" y="1762927"/>
            <a:ext cx="4417984" cy="704087"/>
          </a:xfrm>
        </p:spPr>
        <p:txBody>
          <a:bodyPr>
            <a:noAutofit/>
          </a:bodyPr>
          <a:lstStyle/>
          <a:p>
            <a:r>
              <a:rPr lang="en-US" sz="2400" dirty="0"/>
              <a:t>Neuroma-in-continuity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0B0B9-A9A2-4416-A410-87CAB049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8912"/>
            <a:ext cx="7729728" cy="1188720"/>
          </a:xfrm>
        </p:spPr>
        <p:txBody>
          <a:bodyPr/>
          <a:lstStyle/>
          <a:p>
            <a:r>
              <a:rPr lang="en-US" dirty="0"/>
              <a:t>Neuroma types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A43285-EC96-4790-878C-2BDF366ED8AF}"/>
              </a:ext>
            </a:extLst>
          </p:cNvPr>
          <p:cNvSpPr txBox="1"/>
          <p:nvPr/>
        </p:nvSpPr>
        <p:spPr>
          <a:xfrm>
            <a:off x="5618522" y="2012247"/>
            <a:ext cx="50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vs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9BFEAD3-E622-4561-8560-A127B085A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43" y="5484818"/>
            <a:ext cx="2214769" cy="17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16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E7FA8A-88C1-4D8F-ACCE-9D815113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63" y="2900210"/>
            <a:ext cx="3610691" cy="1071062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Neuroma symptoms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737062-ECBF-4231-BDD0-BE1671E89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973600"/>
            <a:ext cx="5826919" cy="492428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Neuropathic pain – sharp or burning</a:t>
            </a:r>
          </a:p>
          <a:p>
            <a:r>
              <a:rPr lang="en-US" sz="2800" dirty="0">
                <a:solidFill>
                  <a:schemeClr val="tx1"/>
                </a:solidFill>
              </a:rPr>
              <a:t>Numbness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Paresthesias</a:t>
            </a:r>
            <a:r>
              <a:rPr lang="en-US" sz="2800" dirty="0">
                <a:solidFill>
                  <a:schemeClr val="tx1"/>
                </a:solidFill>
              </a:rPr>
              <a:t>/dysesthesias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Cold intolerance</a:t>
            </a:r>
          </a:p>
          <a:p>
            <a:r>
              <a:rPr lang="en-US" sz="2800" dirty="0">
                <a:solidFill>
                  <a:schemeClr val="tx1"/>
                </a:solidFill>
              </a:rPr>
              <a:t>Electrical sensitivity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Can be severe, debilitating, impact QOL, employment, narcotic use…</a:t>
            </a:r>
          </a:p>
        </p:txBody>
      </p:sp>
    </p:spTree>
    <p:extLst>
      <p:ext uri="{BB962C8B-B14F-4D97-AF65-F5344CB8AC3E}">
        <p14:creationId xmlns:p14="http://schemas.microsoft.com/office/powerpoint/2010/main" val="1125285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B31C-C684-429D-9E35-192454AD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28527-D6E1-4FA1-9B14-B1FD0B848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Detailed history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Mechanism of trauma (sharp, crush, traction,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Time course of symptom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Degree of dysfunction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Prior interventions – surgical history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Goals of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Narcotic use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7DC1E95-DAC0-4484-8DD7-345D17138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80" y="5138443"/>
            <a:ext cx="2870454" cy="221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65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81C0-AD06-4BE2-BB71-A1850A77D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5336"/>
            <a:ext cx="7729728" cy="1188720"/>
          </a:xfrm>
        </p:spPr>
        <p:txBody>
          <a:bodyPr/>
          <a:lstStyle/>
          <a:p>
            <a:r>
              <a:rPr lang="en-US" dirty="0"/>
              <a:t>Clinical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668D0-139D-4BA8-B588-FE11296BD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Discrete area of tenderness/</a:t>
            </a:r>
            <a:r>
              <a:rPr lang="en-US" sz="2400" dirty="0" err="1"/>
              <a:t>tinel</a:t>
            </a:r>
            <a:r>
              <a:rPr lang="en-US" sz="2400" dirty="0"/>
              <a:t> sign that elicits pain or </a:t>
            </a:r>
            <a:r>
              <a:rPr lang="en-US" sz="2400" dirty="0" err="1"/>
              <a:t>paresthesias</a:t>
            </a:r>
            <a:r>
              <a:rPr lang="en-US" sz="2400" dirty="0"/>
              <a:t> in a defined peripheral nerve distribution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Area of altered sensation (numbness, hypesthesia, hyperalgesia) distal to </a:t>
            </a:r>
            <a:r>
              <a:rPr lang="en-US" sz="2400" dirty="0" err="1"/>
              <a:t>tinel’s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Defined nerve injury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Positive response to proximal nerve block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A picture containing bottle, food, orange, table&#10;&#10;Description automatically generated">
            <a:extLst>
              <a:ext uri="{FF2B5EF4-FFF2-40B4-BE49-F238E27FC236}">
                <a16:creationId xmlns:a16="http://schemas.microsoft.com/office/drawing/2014/main" id="{3FC38E91-C2B0-4F31-83C9-CB732600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16" y="4888552"/>
            <a:ext cx="3948590" cy="162921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050491C-04AA-447F-80D3-17E8F3A21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49669"/>
            <a:ext cx="2133600" cy="16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65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ody of water&#10;&#10;Description automatically generated">
            <a:extLst>
              <a:ext uri="{FF2B5EF4-FFF2-40B4-BE49-F238E27FC236}">
                <a16:creationId xmlns:a16="http://schemas.microsoft.com/office/drawing/2014/main" id="{16DB0367-A886-45EB-B12F-9959FD2E14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5" r="1" b="20789"/>
          <a:stretch/>
        </p:blipFill>
        <p:spPr>
          <a:xfrm>
            <a:off x="20" y="4571997"/>
            <a:ext cx="5315041" cy="2286002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98D49316-27CF-4C3D-BE8C-042F06B8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70876-9367-4D41-AE90-699CCD92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2600"/>
              <a:t>imaging</a:t>
            </a:r>
          </a:p>
        </p:txBody>
      </p:sp>
      <p:pic>
        <p:nvPicPr>
          <p:cNvPr id="9" name="Picture 8" descr="A screenshot of a social media post with text and a cloudy sky&#10;&#10;Description automatically generated">
            <a:extLst>
              <a:ext uri="{FF2B5EF4-FFF2-40B4-BE49-F238E27FC236}">
                <a16:creationId xmlns:a16="http://schemas.microsoft.com/office/drawing/2014/main" id="{5C639423-D055-490A-9854-43D6EC124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2" r="3" b="6388"/>
          <a:stretch/>
        </p:blipFill>
        <p:spPr>
          <a:xfrm>
            <a:off x="20" y="-2"/>
            <a:ext cx="5315041" cy="2286000"/>
          </a:xfrm>
          <a:prstGeom prst="rect">
            <a:avLst/>
          </a:prstGeom>
        </p:spPr>
      </p:pic>
      <p:pic>
        <p:nvPicPr>
          <p:cNvPr id="5" name="Picture 4" descr="A picture containing sitting, black, dark, pair&#10;&#10;Description automatically generated">
            <a:extLst>
              <a:ext uri="{FF2B5EF4-FFF2-40B4-BE49-F238E27FC236}">
                <a16:creationId xmlns:a16="http://schemas.microsoft.com/office/drawing/2014/main" id="{43D24B48-071D-4C32-B3FA-55F5E8C792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9" r="3" b="5167"/>
          <a:stretch/>
        </p:blipFill>
        <p:spPr>
          <a:xfrm>
            <a:off x="20" y="2285999"/>
            <a:ext cx="5315041" cy="2285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FAC4C-36F1-4C73-A248-0F2E0352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Helpful but not mandatory in every case</a:t>
            </a:r>
          </a:p>
          <a:p>
            <a:pPr lvl="2"/>
            <a:endParaRPr lang="en-US">
              <a:solidFill>
                <a:srgbClr val="FFFFFF"/>
              </a:solidFill>
            </a:endParaRPr>
          </a:p>
          <a:p>
            <a:pPr lvl="2"/>
            <a:r>
              <a:rPr lang="en-US">
                <a:solidFill>
                  <a:srgbClr val="FFFFFF"/>
                </a:solidFill>
              </a:rPr>
              <a:t>MRI</a:t>
            </a:r>
          </a:p>
          <a:p>
            <a:pPr lvl="2"/>
            <a:r>
              <a:rPr lang="en-US">
                <a:solidFill>
                  <a:srgbClr val="FFFFFF"/>
                </a:solidFill>
              </a:rPr>
              <a:t>Hi-def Ultrasound</a:t>
            </a:r>
          </a:p>
        </p:txBody>
      </p:sp>
    </p:spTree>
    <p:extLst>
      <p:ext uri="{BB962C8B-B14F-4D97-AF65-F5344CB8AC3E}">
        <p14:creationId xmlns:p14="http://schemas.microsoft.com/office/powerpoint/2010/main" val="233701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995C-0B94-4FD4-80C0-E434F1C7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63" y="2900210"/>
            <a:ext cx="3610691" cy="1071062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Amputees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BE876-1C61-4108-A371-577EB6E63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688" y="1290841"/>
            <a:ext cx="5826919" cy="492428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&gt; 2 million amputees in US with chronic pain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Up to 50 % develop symptomatic neuromas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5-10% disabling pain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Up to 85% have phantom limb pain (PLP)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End neuroma is the driver of chronic limb pain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000" i="1" u="sng" dirty="0">
                <a:solidFill>
                  <a:schemeClr val="tx1"/>
                </a:solidFill>
              </a:rPr>
              <a:t>Phantom limb pain</a:t>
            </a:r>
            <a:r>
              <a:rPr lang="en-US" sz="2000" dirty="0">
                <a:solidFill>
                  <a:schemeClr val="tx1"/>
                </a:solidFill>
              </a:rPr>
              <a:t> - complex interplay between painful neuroma and CNS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Results in cortical reorganization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More difficult than neuroma pain to prevent or reverse</a:t>
            </a:r>
          </a:p>
          <a:p>
            <a:pPr lvl="3"/>
            <a:endParaRPr lang="en-US" sz="1800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05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39A7-3F2B-4D6E-95AE-81E205BB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/>
              <a:t>Phantom Limb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141FB-E4C5-45DA-B972-6F3160F56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88" y="2638044"/>
            <a:ext cx="3956179" cy="380007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 of 1/4ths - 25% of established amputees experience SEVERE phantom limb pain, 25% MODERATE, 25% MILD, 25% NONE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TMR decreases chronic PLP in established amputees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024EE-5F69-469B-92CC-1B86E9CBB4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66" y="1681609"/>
            <a:ext cx="6227064" cy="35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4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2227-9004-48E8-8427-A5E53F5D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557"/>
            <a:ext cx="7729728" cy="1188720"/>
          </a:xfrm>
        </p:spPr>
        <p:txBody>
          <a:bodyPr/>
          <a:lstStyle/>
          <a:p>
            <a:r>
              <a:rPr lang="en-US" dirty="0"/>
              <a:t>Centralized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EA210-843C-4E71-87D5-4AE9AA88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450" y="1760966"/>
            <a:ext cx="7729728" cy="49010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Peripheral pain trigger becomes amplified resulting in changes in the processing of pain signal in the brain and spinal cord</a:t>
            </a:r>
          </a:p>
          <a:p>
            <a:r>
              <a:rPr lang="en-US" dirty="0"/>
              <a:t>Volume control of painful stimuli involuntarily turned up</a:t>
            </a:r>
          </a:p>
          <a:p>
            <a:pPr lvl="2"/>
            <a:r>
              <a:rPr lang="en-US" dirty="0"/>
              <a:t>Also associated </a:t>
            </a:r>
            <a:r>
              <a:rPr lang="en-US" dirty="0" err="1"/>
              <a:t>sx</a:t>
            </a:r>
            <a:r>
              <a:rPr lang="en-US" dirty="0"/>
              <a:t>: depression, anxiety, sleep disorder</a:t>
            </a:r>
          </a:p>
          <a:p>
            <a:pPr lvl="2"/>
            <a:r>
              <a:rPr lang="en-US" dirty="0"/>
              <a:t>“Fibromyalgia”</a:t>
            </a:r>
          </a:p>
          <a:p>
            <a:pPr lvl="2"/>
            <a:endParaRPr lang="en-US" dirty="0"/>
          </a:p>
          <a:p>
            <a:r>
              <a:rPr lang="en-US" dirty="0"/>
              <a:t>Surgery helps peripheral pain but not central pain</a:t>
            </a:r>
          </a:p>
          <a:p>
            <a:r>
              <a:rPr lang="en-US" dirty="0"/>
              <a:t>When does pain become centralized?</a:t>
            </a:r>
          </a:p>
          <a:p>
            <a:pPr lvl="2"/>
            <a:r>
              <a:rPr lang="en-US" dirty="0"/>
              <a:t>Pain more than 6 </a:t>
            </a:r>
            <a:r>
              <a:rPr lang="en-US" dirty="0" err="1"/>
              <a:t>mo</a:t>
            </a:r>
            <a:r>
              <a:rPr lang="en-US" dirty="0"/>
              <a:t> after amputation is pathologic BUT</a:t>
            </a:r>
          </a:p>
          <a:p>
            <a:pPr lvl="2"/>
            <a:r>
              <a:rPr lang="en-US" dirty="0"/>
              <a:t>Not sure, 10-20yrs? Maybe less?</a:t>
            </a:r>
          </a:p>
          <a:p>
            <a:pPr lvl="2"/>
            <a:r>
              <a:rPr lang="en-US" dirty="0"/>
              <a:t>Medical </a:t>
            </a:r>
            <a:r>
              <a:rPr lang="en-US" dirty="0" err="1"/>
              <a:t>mgmt</a:t>
            </a:r>
            <a:r>
              <a:rPr lang="en-US" dirty="0"/>
              <a:t> – Gabapentin, Lyrica, Cymbalta,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US" dirty="0"/>
              <a:t>Mirror therapy, Cognitive-behavioral therapy</a:t>
            </a:r>
          </a:p>
          <a:p>
            <a:pPr marL="457200" lvl="2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u="sng" dirty="0"/>
              <a:t>INTERVENE BEFORE THIS HAPPENS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1111F77-AA95-45CD-B209-4A1E1C74C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864" y="5397731"/>
            <a:ext cx="1889760" cy="14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48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4867-BC88-4BCA-B1B0-775C504D1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600">
                <a:solidFill>
                  <a:srgbClr val="262626"/>
                </a:solidFill>
              </a:rPr>
              <a:t>Surgical Management</a:t>
            </a:r>
          </a:p>
        </p:txBody>
      </p:sp>
      <p:pic>
        <p:nvPicPr>
          <p:cNvPr id="14" name="Content Placeholder 1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3ADA3A1-9D05-4465-B3A7-4C79E1071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78" y="920895"/>
            <a:ext cx="6615437" cy="5016210"/>
          </a:xfrm>
        </p:spPr>
      </p:pic>
    </p:spTree>
    <p:extLst>
      <p:ext uri="{BB962C8B-B14F-4D97-AF65-F5344CB8AC3E}">
        <p14:creationId xmlns:p14="http://schemas.microsoft.com/office/powerpoint/2010/main" val="331715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0CAE-B0FB-4E7B-AED4-2A8E05D2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A2211-6FF7-4CCD-9571-EF0ECD7A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257909"/>
            <a:ext cx="5408696" cy="6353906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Basic nerve anatomy and physiology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Pathophysiology of nerve injury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Repair techniques and outcomes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Nerve reconstruction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Management of end neuromas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E485B7C-4CEE-4ECA-A8BD-91475589F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2" y="3703028"/>
            <a:ext cx="4401499" cy="34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09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6E31-7684-4B54-8B3B-B9CA323E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853" y="370332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Neuroma surgery</a:t>
            </a:r>
          </a:p>
        </p:txBody>
      </p:sp>
      <p:pic>
        <p:nvPicPr>
          <p:cNvPr id="8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29FA0021-53F9-4FDC-A842-CBC2CF14E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37" y="1293275"/>
            <a:ext cx="3230940" cy="4279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B13F2-D318-4FAC-A764-231FD9B8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378" y="1921442"/>
            <a:ext cx="6406154" cy="49365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No significant change in neuroma management since early 1980s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Previous “Gold Standard”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Mackinnon &amp; </a:t>
            </a:r>
            <a:r>
              <a:rPr lang="en-US" sz="2400" dirty="0" err="1"/>
              <a:t>Dellon</a:t>
            </a:r>
            <a:r>
              <a:rPr lang="en-US" sz="2400" dirty="0"/>
              <a:t> 1985 – Bury nerve stump into muscle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“Passive approach” – </a:t>
            </a:r>
            <a:r>
              <a:rPr lang="en-US" sz="2000" dirty="0" err="1"/>
              <a:t>translocates</a:t>
            </a:r>
            <a:r>
              <a:rPr lang="en-US" sz="2000" dirty="0"/>
              <a:t> the neuroma, does not address regenerative potential of proximal stump or provide neuroma-free path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Attempt to bring neuroma to better microenvironment (vascularized, innervated muscle)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Initial study with 82% good + excellent results, not as  consistent in actual practice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3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5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DAAFF-102A-4A76-8D89-CFBEE703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Targeted Muscle Reinnervation</a:t>
            </a:r>
          </a:p>
        </p:txBody>
      </p:sp>
      <p:graphicFrame>
        <p:nvGraphicFramePr>
          <p:cNvPr id="42" name="Content Placeholder 2">
            <a:extLst>
              <a:ext uri="{FF2B5EF4-FFF2-40B4-BE49-F238E27FC236}">
                <a16:creationId xmlns:a16="http://schemas.microsoft.com/office/drawing/2014/main" id="{D98C1D6F-B0F9-4A5B-B515-4A07AA6FAB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61405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2560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0580-EC8A-4F34-8A15-3E7CAB50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93C75-BB70-46A5-B733-3E8188B8C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54052"/>
          </a:xfrm>
        </p:spPr>
        <p:txBody>
          <a:bodyPr>
            <a:normAutofit/>
          </a:bodyPr>
          <a:lstStyle/>
          <a:p>
            <a:r>
              <a:rPr lang="en-US" sz="2400" i="1" dirty="0"/>
              <a:t>Denervated</a:t>
            </a:r>
            <a:r>
              <a:rPr lang="en-US" sz="2400" dirty="0"/>
              <a:t> target is key!</a:t>
            </a:r>
          </a:p>
          <a:p>
            <a:r>
              <a:rPr lang="en-US" sz="2400" dirty="0"/>
              <a:t>Some motor fascicles reach MEP and reinnervate denervated muscle</a:t>
            </a:r>
          </a:p>
          <a:p>
            <a:r>
              <a:rPr lang="en-US" sz="2400" dirty="0"/>
              <a:t>Sensory fibers reach proprioceptors,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Establishes a new afferent signal and closes afferent-efferent feedback loop</a:t>
            </a:r>
          </a:p>
          <a:p>
            <a:r>
              <a:rPr lang="en-US" sz="2400" dirty="0"/>
              <a:t>No function lost - target muscles are functionless after amputation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46AF60B-86E1-4CC4-A479-5D29CED85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068" y="5573660"/>
            <a:ext cx="1808629" cy="139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30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F7105D-CE73-4FA9-8FE8-71E85B74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/>
              <a:t>TMR Technique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880031-7478-4F63-A696-18EA71073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640692"/>
            <a:ext cx="5925310" cy="4016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Neuroma excised to healthy fascicles</a:t>
            </a:r>
          </a:p>
          <a:p>
            <a:r>
              <a:rPr lang="en-US" sz="2400" dirty="0"/>
              <a:t>Smaller motor nerve target identified with handheld nerve stimulator</a:t>
            </a:r>
          </a:p>
          <a:p>
            <a:r>
              <a:rPr lang="en-US" sz="2400" dirty="0"/>
              <a:t>Major nerve </a:t>
            </a:r>
            <a:r>
              <a:rPr lang="en-US" sz="2400" dirty="0" err="1"/>
              <a:t>coapted</a:t>
            </a:r>
            <a:r>
              <a:rPr lang="en-US" sz="2400" dirty="0"/>
              <a:t> tension-free to distal segment of small motor branch with 6-0/7-0/8-0 sutures</a:t>
            </a:r>
          </a:p>
          <a:p>
            <a:pPr lvl="2"/>
            <a:r>
              <a:rPr lang="en-US" dirty="0"/>
              <a:t>Muscle cuff for size mismatch</a:t>
            </a:r>
          </a:p>
          <a:p>
            <a:pPr lvl="2"/>
            <a:r>
              <a:rPr lang="en-US" dirty="0"/>
              <a:t>Fibrin glue</a:t>
            </a:r>
          </a:p>
          <a:p>
            <a:r>
              <a:rPr lang="en-US" sz="2800" dirty="0"/>
              <a:t>Loupe magnification</a:t>
            </a:r>
          </a:p>
        </p:txBody>
      </p:sp>
      <p:pic>
        <p:nvPicPr>
          <p:cNvPr id="11" name="Content Placeholder 1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B1117E7-C05D-43FE-A003-BAC3DE432B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r="4958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pic>
        <p:nvPicPr>
          <p:cNvPr id="1026" name="Picture 2" descr="Nerve stimulator - CHECKPOINT® - Checkpoint Surgical - Videos">
            <a:extLst>
              <a:ext uri="{FF2B5EF4-FFF2-40B4-BE49-F238E27FC236}">
                <a16:creationId xmlns:a16="http://schemas.microsoft.com/office/drawing/2014/main" id="{3615B6DF-C604-4468-A47F-307CD3073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60" y="3535051"/>
            <a:ext cx="1052893" cy="5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67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070C94-AB38-44CA-9472-FFC5628E93FD}"/>
              </a:ext>
            </a:extLst>
          </p:cNvPr>
          <p:cNvGraphicFramePr>
            <a:graphicFrameLocks noGrp="1"/>
          </p:cNvGraphicFramePr>
          <p:nvPr/>
        </p:nvGraphicFramePr>
        <p:xfrm>
          <a:off x="401217" y="597259"/>
          <a:ext cx="5372100" cy="1927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412032543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78710325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888831943"/>
                    </a:ext>
                  </a:extLst>
                </a:gridCol>
              </a:tblGrid>
              <a:tr h="373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Nerve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 dirty="0">
                          <a:effectLst/>
                        </a:rPr>
                        <a:t>Primary targeted muscles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Lower Leg Compartment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1877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COMMON peroneal, Possible sparing of motor to TA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Lateral gastrocnemius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Superficial posterior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1818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Tibial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Flexor hallucis longus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Deep posterior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718483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Medial sural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Soleus, or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Medial gastrocnemius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Superficial posterior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603877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Lateral sural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Lateral gastrocnemius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Superficial posterior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56118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408F953-C3FF-4387-AAA0-F507D9A4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17" y="164936"/>
            <a:ext cx="54822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2. BKA delayed (prone, 1-incision approach, posterior midline only)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B2CC6-02D1-458F-ACDF-095B6672AA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63" y="457323"/>
            <a:ext cx="5684520" cy="230143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ACF6F1F-9E63-4D05-BD59-3BCCB90CF8CA}"/>
              </a:ext>
            </a:extLst>
          </p:cNvPr>
          <p:cNvGraphicFramePr>
            <a:graphicFrameLocks noGrp="1"/>
          </p:cNvGraphicFramePr>
          <p:nvPr/>
        </p:nvGraphicFramePr>
        <p:xfrm>
          <a:off x="1907755" y="4431941"/>
          <a:ext cx="7731124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0322">
                  <a:extLst>
                    <a:ext uri="{9D8B030D-6E8A-4147-A177-3AD203B41FA5}">
                      <a16:colId xmlns:a16="http://schemas.microsoft.com/office/drawing/2014/main" val="1785271149"/>
                    </a:ext>
                  </a:extLst>
                </a:gridCol>
                <a:gridCol w="3880802">
                  <a:extLst>
                    <a:ext uri="{9D8B030D-6E8A-4147-A177-3AD203B41FA5}">
                      <a16:colId xmlns:a16="http://schemas.microsoft.com/office/drawing/2014/main" val="16951471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Nerve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 dirty="0">
                          <a:effectLst/>
                        </a:rPr>
                        <a:t>Primary targeted muscles</a:t>
                      </a:r>
                      <a:r>
                        <a:rPr lang="en-US" sz="1000" cap="all" baseline="300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8245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Saphenous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Vastus medialis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18129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Peroneal component of sciatic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Biceps femoris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6806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Tibial component of sciatic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Semitendinosis or Semimembranosis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82370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Posterior femoral cutaneous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Biceps femoris (distal motor branch)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2119391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1DCD2F26-CE51-40E7-8FD5-5459F026E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830" y="3806860"/>
            <a:ext cx="65364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4. AKA (supine to prone; posterior midline, junction of proximal and middle third)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29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9935D9-62A8-4D88-9A10-5E0821384CBA}"/>
              </a:ext>
            </a:extLst>
          </p:cNvPr>
          <p:cNvGraphicFramePr>
            <a:graphicFrameLocks noGrp="1"/>
          </p:cNvGraphicFramePr>
          <p:nvPr/>
        </p:nvGraphicFramePr>
        <p:xfrm>
          <a:off x="384428" y="1007300"/>
          <a:ext cx="5348860" cy="2494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7529">
                  <a:extLst>
                    <a:ext uri="{9D8B030D-6E8A-4147-A177-3AD203B41FA5}">
                      <a16:colId xmlns:a16="http://schemas.microsoft.com/office/drawing/2014/main" val="1132516817"/>
                    </a:ext>
                  </a:extLst>
                </a:gridCol>
                <a:gridCol w="2981331">
                  <a:extLst>
                    <a:ext uri="{9D8B030D-6E8A-4147-A177-3AD203B41FA5}">
                      <a16:colId xmlns:a16="http://schemas.microsoft.com/office/drawing/2014/main" val="3557524836"/>
                    </a:ext>
                  </a:extLst>
                </a:gridCol>
              </a:tblGrid>
              <a:tr h="498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Nerve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 dirty="0">
                          <a:effectLst/>
                        </a:rPr>
                        <a:t>Primary targeted muscles</a:t>
                      </a:r>
                      <a:r>
                        <a:rPr lang="en-US" sz="1000" cap="all" baseline="300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1107862"/>
                  </a:ext>
                </a:extLst>
              </a:tr>
              <a:tr h="498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Median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Medial head of biceps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5085665"/>
                  </a:ext>
                </a:extLst>
              </a:tr>
              <a:tr h="498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Ulnar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Brachialis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0348868"/>
                  </a:ext>
                </a:extLst>
              </a:tr>
              <a:tr h="498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Radial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Lateral head of triceps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6301553"/>
                  </a:ext>
                </a:extLst>
              </a:tr>
              <a:tr h="498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MABC/ LABC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Any nearby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44722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5AB17D7-786E-4BBE-AD04-B4079B7B4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05" y="266411"/>
            <a:ext cx="754206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Transhumeral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nerve transfers (anterior and posterior midline incisions)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7">
            <a:extLst>
              <a:ext uri="{FF2B5EF4-FFF2-40B4-BE49-F238E27FC236}">
                <a16:creationId xmlns:a16="http://schemas.microsoft.com/office/drawing/2014/main" id="{2B64F668-3A23-409B-B82D-6F34AE6AB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60" y="1254189"/>
            <a:ext cx="3112008" cy="52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0C6308-C7DB-46C2-8A15-BE104E0D2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373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6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CD9463-0DA5-4EE0-833E-304A64151BB1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2" b="9189"/>
          <a:stretch>
            <a:fillRect/>
          </a:stretch>
        </p:blipFill>
        <p:spPr bwMode="auto">
          <a:xfrm>
            <a:off x="6096021" y="-7629"/>
            <a:ext cx="6095979" cy="686562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744A79-E549-4E01-8943-5F5FD1DB5D31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4" b="26849"/>
          <a:stretch>
            <a:fillRect/>
          </a:stretch>
        </p:blipFill>
        <p:spPr bwMode="auto">
          <a:xfrm rot="5400000">
            <a:off x="-381000" y="388628"/>
            <a:ext cx="6858000" cy="609600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325A21-59C8-46EA-83C3-663A600F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000" y="7628"/>
            <a:ext cx="3941959" cy="61331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800">
                <a:solidFill>
                  <a:schemeClr val="tx1"/>
                </a:solidFill>
              </a:rPr>
              <a:t>Case 1</a:t>
            </a:r>
          </a:p>
        </p:txBody>
      </p:sp>
    </p:spTree>
    <p:extLst>
      <p:ext uri="{BB962C8B-B14F-4D97-AF65-F5344CB8AC3E}">
        <p14:creationId xmlns:p14="http://schemas.microsoft.com/office/powerpoint/2010/main" val="36852379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65C09C-C2F7-454D-A684-3D366F999297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11096"/>
          <a:stretch>
            <a:fillRect/>
          </a:stretch>
        </p:blipFill>
        <p:spPr bwMode="auto">
          <a:xfrm rot="5400000">
            <a:off x="-384815" y="377186"/>
            <a:ext cx="6865629" cy="609599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8F1A92-72FD-4F93-908C-F69C35FB82E0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r="8662"/>
          <a:stretch>
            <a:fillRect/>
          </a:stretch>
        </p:blipFill>
        <p:spPr bwMode="auto">
          <a:xfrm rot="5400000">
            <a:off x="5714999" y="380999"/>
            <a:ext cx="6858000" cy="609600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C660E8-8C0B-4EAB-B768-09389F7D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897" y="0"/>
            <a:ext cx="4098073" cy="657922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2014115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E8497E-8EE5-4316-923E-CEDF65AA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6958" y="1623454"/>
            <a:ext cx="4270248" cy="3746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055C7-E2D4-4198-A652-9BC01CF0C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226" y="2130612"/>
            <a:ext cx="4270248" cy="4102920"/>
          </a:xfrm>
        </p:spPr>
        <p:txBody>
          <a:bodyPr>
            <a:normAutofit/>
          </a:bodyPr>
          <a:lstStyle/>
          <a:p>
            <a:r>
              <a:rPr lang="en-US" i="1" dirty="0"/>
              <a:t>Almost</a:t>
            </a:r>
            <a:r>
              <a:rPr lang="en-US" dirty="0"/>
              <a:t> any end neuroma</a:t>
            </a:r>
          </a:p>
          <a:p>
            <a:r>
              <a:rPr lang="en-US" dirty="0"/>
              <a:t>Any amputee desiring better prosthetic function</a:t>
            </a:r>
          </a:p>
          <a:p>
            <a:r>
              <a:rPr lang="en-US" dirty="0"/>
              <a:t>Reduce neuroma pain</a:t>
            </a:r>
          </a:p>
          <a:p>
            <a:r>
              <a:rPr lang="en-US" dirty="0"/>
              <a:t>Better results in traumatic/oncologic amputees</a:t>
            </a:r>
          </a:p>
          <a:p>
            <a:r>
              <a:rPr lang="en-US" dirty="0"/>
              <a:t>Age not a contraindication</a:t>
            </a:r>
          </a:p>
          <a:p>
            <a:r>
              <a:rPr lang="en-US" dirty="0"/>
              <a:t>Can be done acute, subacute, or chronic</a:t>
            </a:r>
          </a:p>
          <a:p>
            <a:pPr lvl="2"/>
            <a:r>
              <a:rPr lang="en-US" dirty="0"/>
              <a:t>Best to do before chronic pain become centralized ~ 6 </a:t>
            </a:r>
            <a:r>
              <a:rPr lang="en-US" dirty="0" err="1"/>
              <a:t>mo</a:t>
            </a:r>
            <a:endParaRPr lang="en-US" dirty="0"/>
          </a:p>
          <a:p>
            <a:pPr lvl="2"/>
            <a:r>
              <a:rPr lang="en-US" dirty="0"/>
              <a:t>Subacute may be logistically easier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7A556-84EC-4B60-A55E-9541FE320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130612"/>
            <a:ext cx="4253484" cy="3980256"/>
          </a:xfrm>
        </p:spPr>
        <p:txBody>
          <a:bodyPr>
            <a:normAutofit/>
          </a:bodyPr>
          <a:lstStyle/>
          <a:p>
            <a:r>
              <a:rPr lang="en-US" dirty="0"/>
              <a:t>Severe comorbidities</a:t>
            </a:r>
          </a:p>
          <a:p>
            <a:r>
              <a:rPr lang="en-US" dirty="0"/>
              <a:t>Lack of available target motor fascicles</a:t>
            </a:r>
          </a:p>
          <a:p>
            <a:r>
              <a:rPr lang="en-US" dirty="0"/>
              <a:t>Diabetic </a:t>
            </a:r>
            <a:r>
              <a:rPr lang="en-US" dirty="0" err="1"/>
              <a:t>vasculopath</a:t>
            </a:r>
            <a:r>
              <a:rPr lang="en-US" dirty="0"/>
              <a:t> (relative)</a:t>
            </a:r>
          </a:p>
          <a:p>
            <a:r>
              <a:rPr lang="en-US" dirty="0"/>
              <a:t>Chronic limb pain for &gt; 10-20 </a:t>
            </a:r>
            <a:r>
              <a:rPr lang="en-US" dirty="0" err="1"/>
              <a:t>yrs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01839F-B320-4D1F-ACB7-5D89D236F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6" y="1623454"/>
            <a:ext cx="4270248" cy="385832"/>
          </a:xfrm>
        </p:spPr>
        <p:txBody>
          <a:bodyPr/>
          <a:lstStyle/>
          <a:p>
            <a:r>
              <a:rPr lang="en-US" dirty="0" err="1"/>
              <a:t>COntraindications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C1AAA5-3032-44B9-B8E1-3F49B1B6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4"/>
            <a:ext cx="7729728" cy="704087"/>
          </a:xfrm>
        </p:spPr>
        <p:txBody>
          <a:bodyPr>
            <a:normAutofit fontScale="90000"/>
          </a:bodyPr>
          <a:lstStyle/>
          <a:p>
            <a:r>
              <a:rPr lang="en-US" dirty="0"/>
              <a:t>TMR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29E1933-D7CE-4AD4-B202-2F0264985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86" y="5237008"/>
            <a:ext cx="2261755" cy="17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59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211FD3-45D6-4F21-9EAA-6F86041F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/>
              <a:t>TMR Outcomes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DED247-D4FB-4AC0-BCF3-77977A7CA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100">
                <a:solidFill>
                  <a:srgbClr val="FFFFFF"/>
                </a:solidFill>
              </a:rPr>
              <a:t>Expect increase in neuropathic or phantom pains for 2-3 months post-op</a:t>
            </a:r>
          </a:p>
          <a:p>
            <a:pPr lvl="2"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</a:rPr>
              <a:t>Gabapentin, Pregabalin</a:t>
            </a:r>
          </a:p>
          <a:p>
            <a:pPr lvl="2"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</a:rPr>
              <a:t>Slowly fades over time</a:t>
            </a:r>
          </a:p>
          <a:p>
            <a:pPr lvl="2">
              <a:lnSpc>
                <a:spcPct val="90000"/>
              </a:lnSpc>
            </a:pPr>
            <a:endParaRPr lang="en-US" sz="1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100">
                <a:solidFill>
                  <a:srgbClr val="FFFFFF"/>
                </a:solidFill>
              </a:rPr>
              <a:t>Chronic cases - Goal is for improvement, not elimination of neuroma pain</a:t>
            </a:r>
          </a:p>
          <a:p>
            <a:pPr lvl="2">
              <a:lnSpc>
                <a:spcPct val="90000"/>
              </a:lnSpc>
              <a:buClr>
                <a:schemeClr val="tx1"/>
              </a:buClr>
            </a:pPr>
            <a:r>
              <a:rPr lang="en-US" sz="1100">
                <a:solidFill>
                  <a:srgbClr val="FFFFFF"/>
                </a:solidFill>
              </a:rPr>
              <a:t>Increase prosthetic use, decr pain meds, improve function and QOL</a:t>
            </a:r>
          </a:p>
          <a:p>
            <a:pPr lvl="2">
              <a:lnSpc>
                <a:spcPct val="90000"/>
              </a:lnSpc>
              <a:buClr>
                <a:schemeClr val="tx1"/>
              </a:buClr>
            </a:pPr>
            <a:endParaRPr lang="en-US" sz="11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100">
                <a:solidFill>
                  <a:srgbClr val="FFFFFF"/>
                </a:solidFill>
              </a:rPr>
              <a:t>Acute TMR at time of amputation reduces the odds of more severe residual limb and phantom limb pain by 3.9 and 3.0-fold, respectively</a:t>
            </a:r>
          </a:p>
          <a:p>
            <a:pPr>
              <a:lnSpc>
                <a:spcPct val="90000"/>
              </a:lnSpc>
            </a:pP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488E50-2ADB-4B8C-BE7F-88332473BD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92" y="2100786"/>
            <a:ext cx="4159568" cy="23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28600"/>
            <a:ext cx="7491413" cy="1143000"/>
          </a:xfrm>
        </p:spPr>
        <p:txBody>
          <a:bodyPr/>
          <a:lstStyle/>
          <a:p>
            <a:r>
              <a:rPr lang="en-US"/>
              <a:t>Basic Nerve Facts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695" y="1552281"/>
            <a:ext cx="5533665" cy="50017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u="sng" dirty="0"/>
              <a:t>Anatomy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Endoneurium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Connective tissue surrounding individual axons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Fascicles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Groups of axons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Perineurium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Surrounds individual fascicles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Tensile strength and elasticity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Extension of </a:t>
            </a:r>
            <a:r>
              <a:rPr lang="en-US" sz="2000" dirty="0" err="1"/>
              <a:t>blood:brain</a:t>
            </a:r>
            <a:r>
              <a:rPr lang="en-US" sz="2000" dirty="0"/>
              <a:t> barrier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Epineurium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Intraneural(inner)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Cushion from external pressure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Outer circumferential</a:t>
            </a:r>
          </a:p>
        </p:txBody>
      </p:sp>
      <p:pic>
        <p:nvPicPr>
          <p:cNvPr id="451590" name="Picture 6" descr="C:\My Documents\Handnerveentrap\endoneurium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2255849"/>
            <a:ext cx="2845374" cy="3364728"/>
          </a:xfrm>
          <a:noFill/>
          <a:ln/>
        </p:spPr>
      </p:pic>
      <p:pic>
        <p:nvPicPr>
          <p:cNvPr id="5" name="Picture 6" descr="C:\My Documents\Handnerveentrap\epineurium.jpg">
            <a:extLst>
              <a:ext uri="{FF2B5EF4-FFF2-40B4-BE49-F238E27FC236}">
                <a16:creationId xmlns:a16="http://schemas.microsoft.com/office/drawing/2014/main" id="{7FBD0767-5BD7-44B5-B1BB-D20D7C6F0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02814" y="2255849"/>
            <a:ext cx="2946063" cy="3364728"/>
          </a:xfrm>
          <a:prstGeom prst="rect">
            <a:avLst/>
          </a:prstGeom>
          <a:noFill/>
          <a:ln/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E8D0298-30A7-4BBB-9B06-1A6FD3F3C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58" y="5620577"/>
            <a:ext cx="1764447" cy="136343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7394-A56D-4B2A-9D0B-D009FFE6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en-US" sz="2200" err="1"/>
              <a:t>Regenerativeperipheral</a:t>
            </a:r>
            <a:r>
              <a:rPr lang="en-US" sz="2200"/>
              <a:t> nerve interface (</a:t>
            </a:r>
            <a:r>
              <a:rPr lang="en-US" sz="2200" err="1"/>
              <a:t>rpni</a:t>
            </a:r>
            <a:r>
              <a:rPr lang="en-US" sz="220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51A3D-CD01-4B21-8EA9-127BEA86A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998426"/>
          </a:xfrm>
        </p:spPr>
        <p:txBody>
          <a:bodyPr>
            <a:normAutofit/>
          </a:bodyPr>
          <a:lstStyle/>
          <a:p>
            <a:r>
              <a:rPr lang="en-US" sz="2200" dirty="0" err="1"/>
              <a:t>Cederna</a:t>
            </a:r>
            <a:r>
              <a:rPr lang="en-US" sz="2200" dirty="0"/>
              <a:t> - U of Michigan</a:t>
            </a:r>
          </a:p>
          <a:p>
            <a:r>
              <a:rPr lang="en-US" sz="2200" dirty="0"/>
              <a:t>“Active” technique initially designed to improve intuitive control of myoelectric prosthesis</a:t>
            </a:r>
          </a:p>
          <a:p>
            <a:r>
              <a:rPr lang="en-US" sz="2200" dirty="0"/>
              <a:t>Animal studies show absence of neuroma formation and clinical studies show decrease in chronic limb pains and phantom limb pins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9209C-BCF2-4A93-B670-B98F40777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9" y="2697368"/>
            <a:ext cx="4782312" cy="147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404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993D-C852-43FF-8F9B-0040FC7A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/>
              <a:t>RPNI</a:t>
            </a:r>
            <a:endParaRPr lang="en-US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5E7A1225-F61A-4196-9AB2-6C0C7CD8D2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6984" y="2638424"/>
          <a:ext cx="10521116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61933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6C4D-8C86-4F26-B34E-6D7011FE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45592"/>
            <a:ext cx="7729728" cy="1188720"/>
          </a:xfrm>
        </p:spPr>
        <p:txBody>
          <a:bodyPr/>
          <a:lstStyle/>
          <a:p>
            <a:r>
              <a:rPr lang="en-US" dirty="0"/>
              <a:t>RPNI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407D1-E435-4147-8C3C-D6F4A6C60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53412"/>
            <a:ext cx="7729728" cy="4495037"/>
          </a:xfrm>
        </p:spPr>
        <p:txBody>
          <a:bodyPr>
            <a:normAutofit/>
          </a:bodyPr>
          <a:lstStyle/>
          <a:p>
            <a:r>
              <a:rPr lang="en-US" sz="2400" dirty="0"/>
              <a:t>Provides distal physiologic target for axons to make new neuromuscular junctions</a:t>
            </a:r>
          </a:p>
          <a:p>
            <a:pPr lvl="2"/>
            <a:r>
              <a:rPr lang="en-US" dirty="0"/>
              <a:t>Central feedback loop</a:t>
            </a:r>
          </a:p>
          <a:p>
            <a:pPr lvl="2"/>
            <a:r>
              <a:rPr lang="en-US" dirty="0"/>
              <a:t>Prevents aberrant axonal growth</a:t>
            </a:r>
          </a:p>
          <a:p>
            <a:r>
              <a:rPr lang="en-US" sz="2400" dirty="0"/>
              <a:t>Denervated muscle graft becomes regenerated and revascularized with axonal sprouting from implanted nerve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PROS</a:t>
            </a:r>
            <a:r>
              <a:rPr lang="en-US" sz="2400" dirty="0"/>
              <a:t>: Easier, no microsurgery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CONS</a:t>
            </a:r>
            <a:r>
              <a:rPr lang="en-US" sz="2400" dirty="0"/>
              <a:t>: No target for sensory axons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24E4FA6-AB5A-4807-A05C-C7C8D62F5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1" y="5365195"/>
            <a:ext cx="2203046" cy="17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69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D1AC29-3632-4640-A82A-595C5C533EAF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9" r="1338" b="-2"/>
          <a:stretch>
            <a:fillRect/>
          </a:stretch>
        </p:blipFill>
        <p:spPr bwMode="auto">
          <a:xfrm>
            <a:off x="6096021" y="-7639"/>
            <a:ext cx="6095979" cy="686562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5FE9D9-1497-4BF6-8F4B-3614179B46CD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/>
          <a:stretch>
            <a:fillRect/>
          </a:stretch>
        </p:blipFill>
        <p:spPr bwMode="auto">
          <a:xfrm>
            <a:off x="0" y="10"/>
            <a:ext cx="6095979" cy="6857990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73FA66-A2FB-4A2E-A90E-DB45DC01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190" y="0"/>
            <a:ext cx="3451302" cy="624085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Case 1 </a:t>
            </a:r>
          </a:p>
        </p:txBody>
      </p:sp>
    </p:spTree>
    <p:extLst>
      <p:ext uri="{BB962C8B-B14F-4D97-AF65-F5344CB8AC3E}">
        <p14:creationId xmlns:p14="http://schemas.microsoft.com/office/powerpoint/2010/main" val="3675702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0B73D8-E093-4D78-806A-7B5D20A4636C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r="26829" b="-2"/>
          <a:stretch>
            <a:fillRect/>
          </a:stretch>
        </p:blipFill>
        <p:spPr bwMode="auto">
          <a:xfrm>
            <a:off x="6096021" y="-7629"/>
            <a:ext cx="6095979" cy="6865629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6E8805-F08A-4026-AFB5-E30D3D21E1EA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1" r="5542"/>
          <a:stretch>
            <a:fillRect/>
          </a:stretch>
        </p:blipFill>
        <p:spPr bwMode="auto">
          <a:xfrm>
            <a:off x="-21" y="10"/>
            <a:ext cx="6096001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606B76-4055-49F8-9A0F-A59B0BEC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813" y="0"/>
            <a:ext cx="2536902" cy="612934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Case 2 </a:t>
            </a:r>
          </a:p>
        </p:txBody>
      </p:sp>
    </p:spTree>
    <p:extLst>
      <p:ext uri="{BB962C8B-B14F-4D97-AF65-F5344CB8AC3E}">
        <p14:creationId xmlns:p14="http://schemas.microsoft.com/office/powerpoint/2010/main" val="2184011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3638F2-F342-4128-BEFD-3D941358B9DE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r="25706" b="-2"/>
          <a:stretch>
            <a:fillRect/>
          </a:stretch>
        </p:blipFill>
        <p:spPr bwMode="auto">
          <a:xfrm>
            <a:off x="20" y="-7629"/>
            <a:ext cx="6095979" cy="6865629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E8E44B-B9C4-40DB-8629-4802E4214328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r="18159"/>
          <a:stretch>
            <a:fillRect/>
          </a:stretch>
        </p:blipFill>
        <p:spPr bwMode="auto">
          <a:xfrm>
            <a:off x="6095999" y="10"/>
            <a:ext cx="6096001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00565F-D22A-468A-AE59-4A96776A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7" y="223407"/>
            <a:ext cx="2849137" cy="635236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800">
                <a:solidFill>
                  <a:schemeClr val="tx1"/>
                </a:solidFill>
              </a:rPr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4149780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0A58-F34E-4404-8BE7-EC4844A1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C230864-6CA7-4B9D-89F1-3FC5E3E2A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1559052"/>
            <a:ext cx="7543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1" y="376589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Basic Nerve Facts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172" y="1781665"/>
            <a:ext cx="5139231" cy="4865625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3600" dirty="0">
                <a:solidFill>
                  <a:srgbClr val="FFFFFF"/>
                </a:solidFill>
              </a:rPr>
              <a:t>Vascular supply</a:t>
            </a:r>
          </a:p>
          <a:p>
            <a:pPr lvl="2"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solidFill>
                  <a:srgbClr val="FFFFFF"/>
                </a:solidFill>
              </a:rPr>
              <a:t>Arteriae nervorum (extrinsic)</a:t>
            </a:r>
          </a:p>
          <a:p>
            <a:pPr lvl="3"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solidFill>
                  <a:srgbClr val="FFFFFF"/>
                </a:solidFill>
              </a:rPr>
              <a:t>Runs w/in loose connective tissue surrounding the nerve</a:t>
            </a:r>
          </a:p>
          <a:p>
            <a:pPr lvl="3"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solidFill>
                  <a:srgbClr val="FFFFFF"/>
                </a:solidFill>
              </a:rPr>
              <a:t>Enter nerve segmentally</a:t>
            </a:r>
          </a:p>
          <a:p>
            <a:pPr lvl="3"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solidFill>
                  <a:srgbClr val="FFFFFF"/>
                </a:solidFill>
              </a:rPr>
              <a:t>Divide into longitudinal superficial and interfascicular arterioles</a:t>
            </a:r>
          </a:p>
          <a:p>
            <a:pPr lvl="2"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solidFill>
                  <a:srgbClr val="FFFFFF"/>
                </a:solidFill>
              </a:rPr>
              <a:t>Longitudinal </a:t>
            </a:r>
            <a:r>
              <a:rPr lang="en-US" sz="2000" dirty="0" err="1">
                <a:solidFill>
                  <a:srgbClr val="FFFFFF"/>
                </a:solidFill>
              </a:rPr>
              <a:t>epineurial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perineueuria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endoneurial</a:t>
            </a:r>
            <a:r>
              <a:rPr lang="en-US" sz="2000" dirty="0">
                <a:solidFill>
                  <a:srgbClr val="FFFFFF"/>
                </a:solidFill>
              </a:rPr>
              <a:t> vessels (intrinsic)</a:t>
            </a:r>
          </a:p>
          <a:p>
            <a:pPr lvl="4"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solidFill>
                  <a:srgbClr val="FFFFFF"/>
                </a:solidFill>
              </a:rPr>
              <a:t>ALLOW FOR INTRANEURAL DISSECTION FOR FASCICULAR REPAIR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26" descr="C:\My Documents\Handnerveentrap\nervebloodsupply.jpg">
            <a:extLst>
              <a:ext uri="{FF2B5EF4-FFF2-40B4-BE49-F238E27FC236}">
                <a16:creationId xmlns:a16="http://schemas.microsoft.com/office/drawing/2014/main" id="{F81B47FC-8682-497B-A563-5E374B0A0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14977" y="970949"/>
            <a:ext cx="4058998" cy="4599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228600"/>
            <a:ext cx="7491413" cy="1143000"/>
          </a:xfrm>
        </p:spPr>
        <p:txBody>
          <a:bodyPr/>
          <a:lstStyle/>
          <a:p>
            <a:r>
              <a:rPr lang="en-US" dirty="0"/>
              <a:t>Nerve Physiology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1" y="1524001"/>
            <a:ext cx="7491413" cy="4714875"/>
          </a:xfrm>
        </p:spPr>
        <p:txBody>
          <a:bodyPr/>
          <a:lstStyle/>
          <a:p>
            <a:pPr lvl="1"/>
            <a:r>
              <a:rPr lang="en-US" sz="2800" dirty="0"/>
              <a:t>Peripheral nerve signaling</a:t>
            </a:r>
          </a:p>
          <a:p>
            <a:pPr lvl="2"/>
            <a:r>
              <a:rPr lang="en-US" sz="2400" dirty="0"/>
              <a:t>Action potentials</a:t>
            </a:r>
          </a:p>
          <a:p>
            <a:pPr lvl="3"/>
            <a:r>
              <a:rPr lang="en-US" sz="2800" dirty="0"/>
              <a:t>Unmyelinated fibers</a:t>
            </a:r>
          </a:p>
          <a:p>
            <a:pPr lvl="4"/>
            <a:r>
              <a:rPr lang="en-US" sz="2400" dirty="0"/>
              <a:t>Rate of conduction directly proportional to cross section of axon</a:t>
            </a:r>
          </a:p>
          <a:p>
            <a:pPr lvl="3"/>
            <a:r>
              <a:rPr lang="en-US" sz="2800" dirty="0"/>
              <a:t>Myelinated fibers</a:t>
            </a:r>
          </a:p>
          <a:p>
            <a:pPr lvl="4"/>
            <a:r>
              <a:rPr lang="en-US" sz="2400" dirty="0"/>
              <a:t>Impulse jumps from each site of interrupted myelin sheath (Node of Ranvier)</a:t>
            </a:r>
          </a:p>
          <a:p>
            <a:pPr lvl="4"/>
            <a:r>
              <a:rPr lang="en-US" sz="2400" dirty="0"/>
              <a:t>SALTATORY CONDUCTION</a:t>
            </a:r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dirty="0"/>
              <a:t>Nerve Physiology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244" y="2638044"/>
            <a:ext cx="3363403" cy="3885304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sz="2000" dirty="0"/>
              <a:t>Peripheral nerve transport mechanism</a:t>
            </a:r>
          </a:p>
          <a:p>
            <a:pPr lvl="2"/>
            <a:r>
              <a:rPr lang="en-US" dirty="0"/>
              <a:t>Nutrient production</a:t>
            </a:r>
          </a:p>
          <a:p>
            <a:pPr lvl="2"/>
            <a:r>
              <a:rPr lang="en-US" dirty="0"/>
              <a:t>Axoplasmic transport systems</a:t>
            </a:r>
          </a:p>
          <a:p>
            <a:pPr lvl="2"/>
            <a:r>
              <a:rPr lang="en-US" dirty="0"/>
              <a:t>Breakdown products </a:t>
            </a:r>
          </a:p>
          <a:p>
            <a:pPr lvl="3"/>
            <a:r>
              <a:rPr lang="en-US" dirty="0"/>
              <a:t>retrograde axoplasmic transport</a:t>
            </a:r>
          </a:p>
          <a:p>
            <a:pPr lvl="2"/>
            <a:r>
              <a:rPr lang="en-US" dirty="0"/>
              <a:t>Trauma/infection/compression results in disruption or impairment of transport systems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E5D18CB-0ECF-44B4-8E10-7F76A4CCB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66" y="1627123"/>
            <a:ext cx="6227064" cy="36116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8890" y="285161"/>
            <a:ext cx="7491413" cy="1143000"/>
          </a:xfrm>
        </p:spPr>
        <p:txBody>
          <a:bodyPr/>
          <a:lstStyle/>
          <a:p>
            <a:r>
              <a:rPr lang="en-US" dirty="0"/>
              <a:t>Nerve Injury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1" y="1524001"/>
            <a:ext cx="7491413" cy="4714875"/>
          </a:xfrm>
        </p:spPr>
        <p:txBody>
          <a:bodyPr/>
          <a:lstStyle/>
          <a:p>
            <a:pPr lvl="1"/>
            <a:r>
              <a:rPr lang="en-US" sz="2800" dirty="0"/>
              <a:t>Two classification systems</a:t>
            </a:r>
          </a:p>
          <a:p>
            <a:pPr lvl="2"/>
            <a:r>
              <a:rPr lang="en-US" sz="2800" u="sng" dirty="0"/>
              <a:t>Seddon</a:t>
            </a:r>
          </a:p>
          <a:p>
            <a:pPr lvl="3"/>
            <a:r>
              <a:rPr lang="en-US" sz="2000" dirty="0"/>
              <a:t>Neuropraxia, </a:t>
            </a:r>
            <a:r>
              <a:rPr lang="en-US" sz="2000" dirty="0" err="1"/>
              <a:t>axonotomesis</a:t>
            </a:r>
            <a:r>
              <a:rPr lang="en-US" sz="2000" dirty="0"/>
              <a:t>, neurotmesis</a:t>
            </a:r>
          </a:p>
          <a:p>
            <a:pPr lvl="3"/>
            <a:r>
              <a:rPr lang="en-US" sz="2000" dirty="0"/>
              <a:t>Based on clinical evaluation and judgment of injury</a:t>
            </a:r>
          </a:p>
          <a:p>
            <a:pPr lvl="3"/>
            <a:r>
              <a:rPr lang="en-US" sz="2000" dirty="0"/>
              <a:t>Preoperative assessment</a:t>
            </a:r>
          </a:p>
          <a:p>
            <a:pPr lvl="2"/>
            <a:r>
              <a:rPr lang="en-US" sz="2800" u="sng" dirty="0"/>
              <a:t>Sunderland</a:t>
            </a:r>
          </a:p>
          <a:p>
            <a:pPr lvl="3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to 5</a:t>
            </a:r>
            <a:r>
              <a:rPr lang="en-US" sz="2000" baseline="30000" dirty="0"/>
              <a:t>th</a:t>
            </a:r>
            <a:r>
              <a:rPr lang="en-US" sz="2000" dirty="0"/>
              <a:t> degree</a:t>
            </a:r>
          </a:p>
          <a:p>
            <a:pPr lvl="3"/>
            <a:r>
              <a:rPr lang="en-US" sz="2000" dirty="0"/>
              <a:t>Histology</a:t>
            </a:r>
          </a:p>
          <a:p>
            <a:pPr lvl="3"/>
            <a:r>
              <a:rPr lang="en-US" sz="2000" dirty="0"/>
              <a:t>Applicable after nerve exploration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3593</TotalTime>
  <Words>2068</Words>
  <Application>Microsoft Office PowerPoint</Application>
  <PresentationFormat>Widescreen</PresentationFormat>
  <Paragraphs>397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Gill Sans MT</vt:lpstr>
      <vt:lpstr>Symbol</vt:lpstr>
      <vt:lpstr>Wingdings</vt:lpstr>
      <vt:lpstr>Parcel</vt:lpstr>
      <vt:lpstr>Nerve repair and Neuroma </vt:lpstr>
      <vt:lpstr>About Me</vt:lpstr>
      <vt:lpstr>No Disclosures</vt:lpstr>
      <vt:lpstr>Overview</vt:lpstr>
      <vt:lpstr>Basic Nerve Facts</vt:lpstr>
      <vt:lpstr>Basic Nerve Facts</vt:lpstr>
      <vt:lpstr>Nerve Physiology</vt:lpstr>
      <vt:lpstr>Nerve Physiology</vt:lpstr>
      <vt:lpstr>Nerve Injury</vt:lpstr>
      <vt:lpstr>PowerPoint Presentation</vt:lpstr>
      <vt:lpstr>Nerve Repair</vt:lpstr>
      <vt:lpstr>Basic Nerve Facts</vt:lpstr>
      <vt:lpstr>Basic Nerve Facts</vt:lpstr>
      <vt:lpstr>Basic Nerve Facts</vt:lpstr>
      <vt:lpstr>Nerve repair Types</vt:lpstr>
      <vt:lpstr>Nerve Repair Techniques</vt:lpstr>
      <vt:lpstr>Epineurial Repair</vt:lpstr>
      <vt:lpstr>Group Fascicular Repair</vt:lpstr>
      <vt:lpstr>Group Fascicular Repair</vt:lpstr>
      <vt:lpstr>Nerve Graft</vt:lpstr>
      <vt:lpstr>Nerve Repair Outcomes</vt:lpstr>
      <vt:lpstr>Outcomes (continued)</vt:lpstr>
      <vt:lpstr>Outcomes</vt:lpstr>
      <vt:lpstr>Nerve Transfers</vt:lpstr>
      <vt:lpstr>Nerve Transfer Indications</vt:lpstr>
      <vt:lpstr>End:Side Neurorrhaphy</vt:lpstr>
      <vt:lpstr>Transfers for ulnar nerve</vt:lpstr>
      <vt:lpstr>PowerPoint Presentation</vt:lpstr>
      <vt:lpstr>What is a neuroma?</vt:lpstr>
      <vt:lpstr>Classic Neuroma definition</vt:lpstr>
      <vt:lpstr>Neuroma types</vt:lpstr>
      <vt:lpstr>Neuroma symptoms</vt:lpstr>
      <vt:lpstr>Diagnosis</vt:lpstr>
      <vt:lpstr>Clinical Diagnosis</vt:lpstr>
      <vt:lpstr>imaging</vt:lpstr>
      <vt:lpstr>Amputees</vt:lpstr>
      <vt:lpstr>Phantom Limb Pain</vt:lpstr>
      <vt:lpstr>Centralized pain</vt:lpstr>
      <vt:lpstr>Surgical Management</vt:lpstr>
      <vt:lpstr>Neuroma surgery</vt:lpstr>
      <vt:lpstr>Targeted Muscle Reinnervation</vt:lpstr>
      <vt:lpstr>TMR</vt:lpstr>
      <vt:lpstr>TMR Technique</vt:lpstr>
      <vt:lpstr>PowerPoint Presentation</vt:lpstr>
      <vt:lpstr>PowerPoint Presentation</vt:lpstr>
      <vt:lpstr>Case 1</vt:lpstr>
      <vt:lpstr>Case 2</vt:lpstr>
      <vt:lpstr>TMR</vt:lpstr>
      <vt:lpstr>TMR Outcomes</vt:lpstr>
      <vt:lpstr>Regenerativeperipheral nerve interface (rpni)</vt:lpstr>
      <vt:lpstr>RPNI</vt:lpstr>
      <vt:lpstr>RPNI</vt:lpstr>
      <vt:lpstr>Case 1 </vt:lpstr>
      <vt:lpstr>Case 2 </vt:lpstr>
      <vt:lpstr>Case 2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repair and Neuroma </dc:title>
  <dc:creator>Brian Pinsky</dc:creator>
  <cp:lastModifiedBy>Brian Pinsky</cp:lastModifiedBy>
  <cp:revision>11</cp:revision>
  <dcterms:created xsi:type="dcterms:W3CDTF">2021-02-28T15:31:46Z</dcterms:created>
  <dcterms:modified xsi:type="dcterms:W3CDTF">2021-03-03T03:25:35Z</dcterms:modified>
</cp:coreProperties>
</file>